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76"/>
  </p:notesMasterIdLst>
  <p:sldIdLst>
    <p:sldId id="256" r:id="rId3"/>
    <p:sldId id="257" r:id="rId4"/>
    <p:sldId id="260" r:id="rId5"/>
    <p:sldId id="400" r:id="rId6"/>
    <p:sldId id="401" r:id="rId7"/>
    <p:sldId id="403" r:id="rId8"/>
    <p:sldId id="402" r:id="rId9"/>
    <p:sldId id="404" r:id="rId10"/>
    <p:sldId id="405" r:id="rId11"/>
    <p:sldId id="406" r:id="rId12"/>
    <p:sldId id="407" r:id="rId13"/>
    <p:sldId id="408" r:id="rId14"/>
    <p:sldId id="409" r:id="rId15"/>
    <p:sldId id="410" r:id="rId16"/>
    <p:sldId id="411" r:id="rId17"/>
    <p:sldId id="414" r:id="rId18"/>
    <p:sldId id="415" r:id="rId19"/>
    <p:sldId id="412" r:id="rId20"/>
    <p:sldId id="413" r:id="rId21"/>
    <p:sldId id="300" r:id="rId22"/>
    <p:sldId id="310" r:id="rId23"/>
    <p:sldId id="312" r:id="rId24"/>
    <p:sldId id="416" r:id="rId25"/>
    <p:sldId id="417" r:id="rId26"/>
    <p:sldId id="418" r:id="rId27"/>
    <p:sldId id="419" r:id="rId28"/>
    <p:sldId id="420" r:id="rId29"/>
    <p:sldId id="421" r:id="rId30"/>
    <p:sldId id="422" r:id="rId31"/>
    <p:sldId id="315" r:id="rId32"/>
    <p:sldId id="316" r:id="rId33"/>
    <p:sldId id="278" r:id="rId34"/>
    <p:sldId id="298" r:id="rId35"/>
    <p:sldId id="342" r:id="rId36"/>
    <p:sldId id="343" r:id="rId37"/>
    <p:sldId id="424" r:id="rId38"/>
    <p:sldId id="344" r:id="rId39"/>
    <p:sldId id="345" r:id="rId40"/>
    <p:sldId id="331" r:id="rId41"/>
    <p:sldId id="332" r:id="rId42"/>
    <p:sldId id="333" r:id="rId43"/>
    <p:sldId id="334" r:id="rId44"/>
    <p:sldId id="335" r:id="rId45"/>
    <p:sldId id="336" r:id="rId46"/>
    <p:sldId id="337" r:id="rId47"/>
    <p:sldId id="425" r:id="rId48"/>
    <p:sldId id="338" r:id="rId49"/>
    <p:sldId id="426" r:id="rId50"/>
    <p:sldId id="341" r:id="rId51"/>
    <p:sldId id="346" r:id="rId52"/>
    <p:sldId id="349" r:id="rId53"/>
    <p:sldId id="350" r:id="rId54"/>
    <p:sldId id="351" r:id="rId55"/>
    <p:sldId id="363" r:id="rId56"/>
    <p:sldId id="364" r:id="rId57"/>
    <p:sldId id="366" r:id="rId58"/>
    <p:sldId id="373" r:id="rId59"/>
    <p:sldId id="374" r:id="rId60"/>
    <p:sldId id="375" r:id="rId61"/>
    <p:sldId id="376" r:id="rId62"/>
    <p:sldId id="369" r:id="rId63"/>
    <p:sldId id="370" r:id="rId64"/>
    <p:sldId id="371" r:id="rId65"/>
    <p:sldId id="377" r:id="rId66"/>
    <p:sldId id="379" r:id="rId67"/>
    <p:sldId id="427" r:id="rId68"/>
    <p:sldId id="428" r:id="rId69"/>
    <p:sldId id="429" r:id="rId70"/>
    <p:sldId id="423" r:id="rId71"/>
    <p:sldId id="378" r:id="rId72"/>
    <p:sldId id="430" r:id="rId73"/>
    <p:sldId id="431" r:id="rId74"/>
    <p:sldId id="295" r:id="rId7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77878" autoAdjust="0"/>
  </p:normalViewPr>
  <p:slideViewPr>
    <p:cSldViewPr>
      <p:cViewPr>
        <p:scale>
          <a:sx n="75" d="100"/>
          <a:sy n="75" d="100"/>
        </p:scale>
        <p:origin x="-1752"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54D0D-8E0C-422E-ABC4-B42CC4BED52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590A3036-0C97-4243-9FBF-B9E49BCB1A41}">
      <dgm:prSet phldrT="[文本]"/>
      <dgm:spPr/>
      <dgm:t>
        <a:bodyPr/>
        <a:lstStyle/>
        <a:p>
          <a:r>
            <a:rPr lang="zh-CN" altLang="en-US" dirty="0" smtClean="0"/>
            <a:t>一</a:t>
          </a:r>
          <a:endParaRPr lang="zh-CN" altLang="en-US" dirty="0"/>
        </a:p>
      </dgm:t>
    </dgm:pt>
    <dgm:pt modelId="{A4AA60CA-789A-4449-BCF6-96271AAF333D}" type="parTrans" cxnId="{620CA8FF-EA70-44BB-893F-0FAFD2BA7E61}">
      <dgm:prSet/>
      <dgm:spPr/>
      <dgm:t>
        <a:bodyPr/>
        <a:lstStyle/>
        <a:p>
          <a:endParaRPr lang="zh-CN" altLang="en-US"/>
        </a:p>
      </dgm:t>
    </dgm:pt>
    <dgm:pt modelId="{4B910396-60A3-4FCD-9FC4-2531A46B45D5}" type="sibTrans" cxnId="{620CA8FF-EA70-44BB-893F-0FAFD2BA7E61}">
      <dgm:prSet/>
      <dgm:spPr/>
      <dgm:t>
        <a:bodyPr/>
        <a:lstStyle/>
        <a:p>
          <a:endParaRPr lang="zh-CN" altLang="en-US"/>
        </a:p>
      </dgm:t>
    </dgm:pt>
    <dgm:pt modelId="{F6722F56-6198-4751-B5E8-FCD5ED14A631}">
      <dgm:prSet phldrT="[文本]"/>
      <dgm:spPr/>
      <dgm:t>
        <a:bodyPr/>
        <a:lstStyle/>
        <a:p>
          <a:r>
            <a:rPr lang="en-US" altLang="zh-CN" b="1" dirty="0" smtClean="0"/>
            <a:t>《</a:t>
          </a:r>
          <a:r>
            <a:rPr lang="zh-CN" altLang="en-US" b="1" dirty="0" smtClean="0"/>
            <a:t>规范</a:t>
          </a:r>
          <a:r>
            <a:rPr lang="en-US" altLang="zh-CN" b="1" dirty="0" smtClean="0"/>
            <a:t>》</a:t>
          </a:r>
          <a:r>
            <a:rPr lang="zh-CN" altLang="en-US" b="1" dirty="0" smtClean="0"/>
            <a:t>出台背景</a:t>
          </a:r>
          <a:endParaRPr lang="zh-CN" altLang="en-US" dirty="0"/>
        </a:p>
      </dgm:t>
    </dgm:pt>
    <dgm:pt modelId="{58CCBDF3-8FEA-49ED-88CA-D346F220547D}" type="parTrans" cxnId="{329F500C-09F1-4138-AA17-C10495CF4947}">
      <dgm:prSet/>
      <dgm:spPr/>
      <dgm:t>
        <a:bodyPr/>
        <a:lstStyle/>
        <a:p>
          <a:endParaRPr lang="zh-CN" altLang="en-US"/>
        </a:p>
      </dgm:t>
    </dgm:pt>
    <dgm:pt modelId="{F70B3F63-38ED-4E46-A754-009214789560}" type="sibTrans" cxnId="{329F500C-09F1-4138-AA17-C10495CF4947}">
      <dgm:prSet/>
      <dgm:spPr/>
      <dgm:t>
        <a:bodyPr/>
        <a:lstStyle/>
        <a:p>
          <a:endParaRPr lang="zh-CN" altLang="en-US"/>
        </a:p>
      </dgm:t>
    </dgm:pt>
    <dgm:pt modelId="{E0DE8988-F787-4F7E-8E65-A2E4D3230C27}">
      <dgm:prSet phldrT="[文本]"/>
      <dgm:spPr/>
      <dgm:t>
        <a:bodyPr/>
        <a:lstStyle/>
        <a:p>
          <a:r>
            <a:rPr lang="zh-CN" altLang="en-US" dirty="0" smtClean="0"/>
            <a:t>二</a:t>
          </a:r>
          <a:endParaRPr lang="zh-CN" altLang="en-US" dirty="0"/>
        </a:p>
      </dgm:t>
    </dgm:pt>
    <dgm:pt modelId="{920090DB-42B9-486F-A2CF-7E818AAED8E2}" type="parTrans" cxnId="{0710FCCA-5524-447B-99FE-926D474B766E}">
      <dgm:prSet/>
      <dgm:spPr/>
      <dgm:t>
        <a:bodyPr/>
        <a:lstStyle/>
        <a:p>
          <a:endParaRPr lang="zh-CN" altLang="en-US"/>
        </a:p>
      </dgm:t>
    </dgm:pt>
    <dgm:pt modelId="{61843D60-B88E-48EC-B22D-9BFF1416B30F}" type="sibTrans" cxnId="{0710FCCA-5524-447B-99FE-926D474B766E}">
      <dgm:prSet/>
      <dgm:spPr/>
      <dgm:t>
        <a:bodyPr/>
        <a:lstStyle/>
        <a:p>
          <a:endParaRPr lang="zh-CN" altLang="en-US"/>
        </a:p>
      </dgm:t>
    </dgm:pt>
    <dgm:pt modelId="{A388F029-99E6-4B7A-BBFB-D473A67D7CC6}">
      <dgm:prSet phldrT="[文本]"/>
      <dgm:spPr/>
      <dgm:t>
        <a:bodyPr/>
        <a:lstStyle/>
        <a:p>
          <a:r>
            <a:rPr lang="zh-CN" altLang="en-US" b="1" dirty="0" smtClean="0"/>
            <a:t>职责任务</a:t>
          </a:r>
          <a:endParaRPr lang="zh-CN" altLang="en-US" b="1" dirty="0"/>
        </a:p>
      </dgm:t>
    </dgm:pt>
    <dgm:pt modelId="{C079340C-3E42-461C-95D2-2CCBB95B2C2F}" type="parTrans" cxnId="{95FBF756-1184-4BE2-B98A-B10A4EBEFAAF}">
      <dgm:prSet/>
      <dgm:spPr/>
      <dgm:t>
        <a:bodyPr/>
        <a:lstStyle/>
        <a:p>
          <a:endParaRPr lang="zh-CN" altLang="en-US"/>
        </a:p>
      </dgm:t>
    </dgm:pt>
    <dgm:pt modelId="{41E43764-5332-4C6B-8FD8-77C7B78309CF}" type="sibTrans" cxnId="{95FBF756-1184-4BE2-B98A-B10A4EBEFAAF}">
      <dgm:prSet/>
      <dgm:spPr/>
      <dgm:t>
        <a:bodyPr/>
        <a:lstStyle/>
        <a:p>
          <a:endParaRPr lang="zh-CN" altLang="en-US"/>
        </a:p>
      </dgm:t>
    </dgm:pt>
    <dgm:pt modelId="{D3C43B2F-C57C-4944-B249-2719AA76618F}">
      <dgm:prSet phldrT="[文本]"/>
      <dgm:spPr/>
      <dgm:t>
        <a:bodyPr/>
        <a:lstStyle/>
        <a:p>
          <a:r>
            <a:rPr lang="zh-CN" altLang="en-US" dirty="0" smtClean="0"/>
            <a:t>三</a:t>
          </a:r>
          <a:endParaRPr lang="zh-CN" altLang="en-US" dirty="0"/>
        </a:p>
      </dgm:t>
    </dgm:pt>
    <dgm:pt modelId="{E15E122A-6611-42D9-8785-FF0BDA59FD4F}" type="parTrans" cxnId="{1C534815-10C2-4583-A4A3-21C2580D839F}">
      <dgm:prSet/>
      <dgm:spPr/>
      <dgm:t>
        <a:bodyPr/>
        <a:lstStyle/>
        <a:p>
          <a:endParaRPr lang="zh-CN" altLang="en-US"/>
        </a:p>
      </dgm:t>
    </dgm:pt>
    <dgm:pt modelId="{10B7A1C1-81CA-463D-8836-ADB847330B97}" type="sibTrans" cxnId="{1C534815-10C2-4583-A4A3-21C2580D839F}">
      <dgm:prSet/>
      <dgm:spPr/>
      <dgm:t>
        <a:bodyPr/>
        <a:lstStyle/>
        <a:p>
          <a:endParaRPr lang="zh-CN" altLang="en-US"/>
        </a:p>
      </dgm:t>
    </dgm:pt>
    <dgm:pt modelId="{B8D2ED66-961A-4065-8A17-E88FB4F524AC}">
      <dgm:prSet phldrT="[文本]"/>
      <dgm:spPr/>
      <dgm:t>
        <a:bodyPr/>
        <a:lstStyle/>
        <a:p>
          <a:r>
            <a:rPr lang="zh-CN" altLang="en-US" b="1" dirty="0" smtClean="0"/>
            <a:t>主要内容</a:t>
          </a:r>
          <a:endParaRPr lang="zh-CN" altLang="en-US" dirty="0"/>
        </a:p>
      </dgm:t>
    </dgm:pt>
    <dgm:pt modelId="{C4B36FA2-3227-45E5-9CC2-77BFCC7775E6}" type="parTrans" cxnId="{C1B38987-9804-4953-A083-42EB5295A130}">
      <dgm:prSet/>
      <dgm:spPr/>
      <dgm:t>
        <a:bodyPr/>
        <a:lstStyle/>
        <a:p>
          <a:endParaRPr lang="zh-CN" altLang="en-US"/>
        </a:p>
      </dgm:t>
    </dgm:pt>
    <dgm:pt modelId="{69A8FC25-98B6-4692-AAAA-5D5902915823}" type="sibTrans" cxnId="{C1B38987-9804-4953-A083-42EB5295A130}">
      <dgm:prSet/>
      <dgm:spPr/>
      <dgm:t>
        <a:bodyPr/>
        <a:lstStyle/>
        <a:p>
          <a:endParaRPr lang="zh-CN" altLang="en-US"/>
        </a:p>
      </dgm:t>
    </dgm:pt>
    <dgm:pt modelId="{7E17370D-4E92-454B-8075-00CBF40109FE}">
      <dgm:prSet phldrT="[文本]"/>
      <dgm:spPr/>
      <dgm:t>
        <a:bodyPr/>
        <a:lstStyle/>
        <a:p>
          <a:r>
            <a:rPr lang="zh-CN" altLang="en-US" dirty="0" smtClean="0"/>
            <a:t>四</a:t>
          </a:r>
          <a:endParaRPr lang="zh-CN" altLang="en-US" dirty="0"/>
        </a:p>
      </dgm:t>
    </dgm:pt>
    <dgm:pt modelId="{0032755E-3725-490B-97AE-EA1DD5C913A0}" type="parTrans" cxnId="{B5CCFB72-34D9-4CF5-82AE-7343C2DE3255}">
      <dgm:prSet/>
      <dgm:spPr/>
      <dgm:t>
        <a:bodyPr/>
        <a:lstStyle/>
        <a:p>
          <a:endParaRPr lang="zh-CN" altLang="en-US"/>
        </a:p>
      </dgm:t>
    </dgm:pt>
    <dgm:pt modelId="{A156E935-835E-4CA9-92C2-BB4F2C971BE1}" type="sibTrans" cxnId="{B5CCFB72-34D9-4CF5-82AE-7343C2DE3255}">
      <dgm:prSet/>
      <dgm:spPr/>
      <dgm:t>
        <a:bodyPr/>
        <a:lstStyle/>
        <a:p>
          <a:endParaRPr lang="zh-CN" altLang="en-US"/>
        </a:p>
      </dgm:t>
    </dgm:pt>
    <dgm:pt modelId="{BC8393DA-FBF0-4470-B74D-34C19583C131}">
      <dgm:prSet/>
      <dgm:spPr/>
      <dgm:t>
        <a:bodyPr/>
        <a:lstStyle/>
        <a:p>
          <a:pPr rtl="0"/>
          <a:r>
            <a:rPr lang="zh-CN" altLang="en-US" b="1" dirty="0" smtClean="0"/>
            <a:t>工作要求</a:t>
          </a:r>
          <a:endParaRPr lang="zh-CN" altLang="en-US" dirty="0"/>
        </a:p>
      </dgm:t>
    </dgm:pt>
    <dgm:pt modelId="{F5594F78-02FA-4971-B636-EF1355ADC8B5}" type="parTrans" cxnId="{0FD53350-88E9-48BD-97C1-937781F359B0}">
      <dgm:prSet/>
      <dgm:spPr/>
    </dgm:pt>
    <dgm:pt modelId="{B8CCB8EF-83C0-4149-9BE6-072D4973AB19}" type="sibTrans" cxnId="{0FD53350-88E9-48BD-97C1-937781F359B0}">
      <dgm:prSet/>
      <dgm:spPr/>
    </dgm:pt>
    <dgm:pt modelId="{08DB1A17-9723-4B62-96E4-C9135C7DDD9B}" type="pres">
      <dgm:prSet presAssocID="{EB554D0D-8E0C-422E-ABC4-B42CC4BED52C}" presName="linearFlow" presStyleCnt="0">
        <dgm:presLayoutVars>
          <dgm:dir/>
          <dgm:animLvl val="lvl"/>
          <dgm:resizeHandles val="exact"/>
        </dgm:presLayoutVars>
      </dgm:prSet>
      <dgm:spPr/>
      <dgm:t>
        <a:bodyPr/>
        <a:lstStyle/>
        <a:p>
          <a:endParaRPr lang="zh-CN" altLang="en-US"/>
        </a:p>
      </dgm:t>
    </dgm:pt>
    <dgm:pt modelId="{18EC102B-824C-41E1-BCB1-6F84789FC06A}" type="pres">
      <dgm:prSet presAssocID="{590A3036-0C97-4243-9FBF-B9E49BCB1A41}" presName="composite" presStyleCnt="0"/>
      <dgm:spPr/>
    </dgm:pt>
    <dgm:pt modelId="{C1C5866F-BF24-443B-9469-6FAE419F6C55}" type="pres">
      <dgm:prSet presAssocID="{590A3036-0C97-4243-9FBF-B9E49BCB1A41}" presName="parentText" presStyleLbl="alignNode1" presStyleIdx="0" presStyleCnt="4">
        <dgm:presLayoutVars>
          <dgm:chMax val="1"/>
          <dgm:bulletEnabled val="1"/>
        </dgm:presLayoutVars>
      </dgm:prSet>
      <dgm:spPr/>
      <dgm:t>
        <a:bodyPr/>
        <a:lstStyle/>
        <a:p>
          <a:endParaRPr lang="zh-CN" altLang="en-US"/>
        </a:p>
      </dgm:t>
    </dgm:pt>
    <dgm:pt modelId="{A8695951-51CC-4ED4-A79A-3BB1AC2DFB4F}" type="pres">
      <dgm:prSet presAssocID="{590A3036-0C97-4243-9FBF-B9E49BCB1A41}" presName="descendantText" presStyleLbl="alignAcc1" presStyleIdx="0" presStyleCnt="4">
        <dgm:presLayoutVars>
          <dgm:bulletEnabled val="1"/>
        </dgm:presLayoutVars>
      </dgm:prSet>
      <dgm:spPr/>
      <dgm:t>
        <a:bodyPr/>
        <a:lstStyle/>
        <a:p>
          <a:endParaRPr lang="zh-CN" altLang="en-US"/>
        </a:p>
      </dgm:t>
    </dgm:pt>
    <dgm:pt modelId="{D96B7C9C-5828-49FE-89B5-6D8A7FF568B4}" type="pres">
      <dgm:prSet presAssocID="{4B910396-60A3-4FCD-9FC4-2531A46B45D5}" presName="sp" presStyleCnt="0"/>
      <dgm:spPr/>
    </dgm:pt>
    <dgm:pt modelId="{6FCCED55-ACDB-45DE-94BC-BD3580BAD43D}" type="pres">
      <dgm:prSet presAssocID="{E0DE8988-F787-4F7E-8E65-A2E4D3230C27}" presName="composite" presStyleCnt="0"/>
      <dgm:spPr/>
    </dgm:pt>
    <dgm:pt modelId="{803A9089-6B05-49B3-9177-EA32A3F60C5C}" type="pres">
      <dgm:prSet presAssocID="{E0DE8988-F787-4F7E-8E65-A2E4D3230C27}" presName="parentText" presStyleLbl="alignNode1" presStyleIdx="1" presStyleCnt="4">
        <dgm:presLayoutVars>
          <dgm:chMax val="1"/>
          <dgm:bulletEnabled val="1"/>
        </dgm:presLayoutVars>
      </dgm:prSet>
      <dgm:spPr/>
      <dgm:t>
        <a:bodyPr/>
        <a:lstStyle/>
        <a:p>
          <a:endParaRPr lang="zh-CN" altLang="en-US"/>
        </a:p>
      </dgm:t>
    </dgm:pt>
    <dgm:pt modelId="{7417EF3C-FE8E-46A9-8859-E4FA6AC80730}" type="pres">
      <dgm:prSet presAssocID="{E0DE8988-F787-4F7E-8E65-A2E4D3230C27}" presName="descendantText" presStyleLbl="alignAcc1" presStyleIdx="1" presStyleCnt="4">
        <dgm:presLayoutVars>
          <dgm:bulletEnabled val="1"/>
        </dgm:presLayoutVars>
      </dgm:prSet>
      <dgm:spPr/>
      <dgm:t>
        <a:bodyPr/>
        <a:lstStyle/>
        <a:p>
          <a:endParaRPr lang="zh-CN" altLang="en-US"/>
        </a:p>
      </dgm:t>
    </dgm:pt>
    <dgm:pt modelId="{830DDF28-1491-4345-8ADA-6813D546EF66}" type="pres">
      <dgm:prSet presAssocID="{61843D60-B88E-48EC-B22D-9BFF1416B30F}" presName="sp" presStyleCnt="0"/>
      <dgm:spPr/>
    </dgm:pt>
    <dgm:pt modelId="{0C2A4D46-1773-40C1-8364-18A082A15D4B}" type="pres">
      <dgm:prSet presAssocID="{D3C43B2F-C57C-4944-B249-2719AA76618F}" presName="composite" presStyleCnt="0"/>
      <dgm:spPr/>
    </dgm:pt>
    <dgm:pt modelId="{DA7D3F56-1295-48D4-8829-F3E04C6ABB87}" type="pres">
      <dgm:prSet presAssocID="{D3C43B2F-C57C-4944-B249-2719AA76618F}" presName="parentText" presStyleLbl="alignNode1" presStyleIdx="2" presStyleCnt="4">
        <dgm:presLayoutVars>
          <dgm:chMax val="1"/>
          <dgm:bulletEnabled val="1"/>
        </dgm:presLayoutVars>
      </dgm:prSet>
      <dgm:spPr/>
      <dgm:t>
        <a:bodyPr/>
        <a:lstStyle/>
        <a:p>
          <a:endParaRPr lang="zh-CN" altLang="en-US"/>
        </a:p>
      </dgm:t>
    </dgm:pt>
    <dgm:pt modelId="{8ADA34B2-A3A9-4FBF-9573-29F901EDA411}" type="pres">
      <dgm:prSet presAssocID="{D3C43B2F-C57C-4944-B249-2719AA76618F}" presName="descendantText" presStyleLbl="alignAcc1" presStyleIdx="2" presStyleCnt="4">
        <dgm:presLayoutVars>
          <dgm:bulletEnabled val="1"/>
        </dgm:presLayoutVars>
      </dgm:prSet>
      <dgm:spPr/>
      <dgm:t>
        <a:bodyPr/>
        <a:lstStyle/>
        <a:p>
          <a:endParaRPr lang="zh-CN" altLang="en-US"/>
        </a:p>
      </dgm:t>
    </dgm:pt>
    <dgm:pt modelId="{AE04F9E6-D745-4E14-92A0-E5EA3C66E72C}" type="pres">
      <dgm:prSet presAssocID="{10B7A1C1-81CA-463D-8836-ADB847330B97}" presName="sp" presStyleCnt="0"/>
      <dgm:spPr/>
    </dgm:pt>
    <dgm:pt modelId="{2E41B7ED-0706-4FE1-81EA-F8A6A402066E}" type="pres">
      <dgm:prSet presAssocID="{7E17370D-4E92-454B-8075-00CBF40109FE}" presName="composite" presStyleCnt="0"/>
      <dgm:spPr/>
    </dgm:pt>
    <dgm:pt modelId="{F183D203-3AEB-4D02-AD77-CC1D194F4941}" type="pres">
      <dgm:prSet presAssocID="{7E17370D-4E92-454B-8075-00CBF40109FE}" presName="parentText" presStyleLbl="alignNode1" presStyleIdx="3" presStyleCnt="4">
        <dgm:presLayoutVars>
          <dgm:chMax val="1"/>
          <dgm:bulletEnabled val="1"/>
        </dgm:presLayoutVars>
      </dgm:prSet>
      <dgm:spPr/>
      <dgm:t>
        <a:bodyPr/>
        <a:lstStyle/>
        <a:p>
          <a:endParaRPr lang="zh-CN" altLang="en-US"/>
        </a:p>
      </dgm:t>
    </dgm:pt>
    <dgm:pt modelId="{4E25BC10-57C5-489C-A579-A3BE1E173B14}" type="pres">
      <dgm:prSet presAssocID="{7E17370D-4E92-454B-8075-00CBF40109FE}" presName="descendantText" presStyleLbl="alignAcc1" presStyleIdx="3" presStyleCnt="4">
        <dgm:presLayoutVars>
          <dgm:bulletEnabled val="1"/>
        </dgm:presLayoutVars>
      </dgm:prSet>
      <dgm:spPr/>
      <dgm:t>
        <a:bodyPr/>
        <a:lstStyle/>
        <a:p>
          <a:endParaRPr lang="zh-CN" altLang="en-US"/>
        </a:p>
      </dgm:t>
    </dgm:pt>
  </dgm:ptLst>
  <dgm:cxnLst>
    <dgm:cxn modelId="{329F500C-09F1-4138-AA17-C10495CF4947}" srcId="{590A3036-0C97-4243-9FBF-B9E49BCB1A41}" destId="{F6722F56-6198-4751-B5E8-FCD5ED14A631}" srcOrd="0" destOrd="0" parTransId="{58CCBDF3-8FEA-49ED-88CA-D346F220547D}" sibTransId="{F70B3F63-38ED-4E46-A754-009214789560}"/>
    <dgm:cxn modelId="{0710FCCA-5524-447B-99FE-926D474B766E}" srcId="{EB554D0D-8E0C-422E-ABC4-B42CC4BED52C}" destId="{E0DE8988-F787-4F7E-8E65-A2E4D3230C27}" srcOrd="1" destOrd="0" parTransId="{920090DB-42B9-486F-A2CF-7E818AAED8E2}" sibTransId="{61843D60-B88E-48EC-B22D-9BFF1416B30F}"/>
    <dgm:cxn modelId="{B5CCFB72-34D9-4CF5-82AE-7343C2DE3255}" srcId="{EB554D0D-8E0C-422E-ABC4-B42CC4BED52C}" destId="{7E17370D-4E92-454B-8075-00CBF40109FE}" srcOrd="3" destOrd="0" parTransId="{0032755E-3725-490B-97AE-EA1DD5C913A0}" sibTransId="{A156E935-835E-4CA9-92C2-BB4F2C971BE1}"/>
    <dgm:cxn modelId="{59CC16BB-FE4B-449D-8613-729547412E8E}" type="presOf" srcId="{A388F029-99E6-4B7A-BBFB-D473A67D7CC6}" destId="{7417EF3C-FE8E-46A9-8859-E4FA6AC80730}" srcOrd="0" destOrd="0" presId="urn:microsoft.com/office/officeart/2005/8/layout/chevron2"/>
    <dgm:cxn modelId="{1260AFB3-9D6E-460B-B436-8F74DC5D41F6}" type="presOf" srcId="{7E17370D-4E92-454B-8075-00CBF40109FE}" destId="{F183D203-3AEB-4D02-AD77-CC1D194F4941}" srcOrd="0" destOrd="0" presId="urn:microsoft.com/office/officeart/2005/8/layout/chevron2"/>
    <dgm:cxn modelId="{70AAA948-C577-4A01-B2FD-1108E418191B}" type="presOf" srcId="{EB554D0D-8E0C-422E-ABC4-B42CC4BED52C}" destId="{08DB1A17-9723-4B62-96E4-C9135C7DDD9B}" srcOrd="0" destOrd="0" presId="urn:microsoft.com/office/officeart/2005/8/layout/chevron2"/>
    <dgm:cxn modelId="{935A587E-9B2A-4BD9-B3FB-5571F6D6330A}" type="presOf" srcId="{590A3036-0C97-4243-9FBF-B9E49BCB1A41}" destId="{C1C5866F-BF24-443B-9469-6FAE419F6C55}" srcOrd="0" destOrd="0" presId="urn:microsoft.com/office/officeart/2005/8/layout/chevron2"/>
    <dgm:cxn modelId="{681F842B-27B7-43E8-99C7-6BD8D51873D2}" type="presOf" srcId="{F6722F56-6198-4751-B5E8-FCD5ED14A631}" destId="{A8695951-51CC-4ED4-A79A-3BB1AC2DFB4F}" srcOrd="0" destOrd="0" presId="urn:microsoft.com/office/officeart/2005/8/layout/chevron2"/>
    <dgm:cxn modelId="{1C534815-10C2-4583-A4A3-21C2580D839F}" srcId="{EB554D0D-8E0C-422E-ABC4-B42CC4BED52C}" destId="{D3C43B2F-C57C-4944-B249-2719AA76618F}" srcOrd="2" destOrd="0" parTransId="{E15E122A-6611-42D9-8785-FF0BDA59FD4F}" sibTransId="{10B7A1C1-81CA-463D-8836-ADB847330B97}"/>
    <dgm:cxn modelId="{C1B38987-9804-4953-A083-42EB5295A130}" srcId="{D3C43B2F-C57C-4944-B249-2719AA76618F}" destId="{B8D2ED66-961A-4065-8A17-E88FB4F524AC}" srcOrd="0" destOrd="0" parTransId="{C4B36FA2-3227-45E5-9CC2-77BFCC7775E6}" sibTransId="{69A8FC25-98B6-4692-AAAA-5D5902915823}"/>
    <dgm:cxn modelId="{95FBF756-1184-4BE2-B98A-B10A4EBEFAAF}" srcId="{E0DE8988-F787-4F7E-8E65-A2E4D3230C27}" destId="{A388F029-99E6-4B7A-BBFB-D473A67D7CC6}" srcOrd="0" destOrd="0" parTransId="{C079340C-3E42-461C-95D2-2CCBB95B2C2F}" sibTransId="{41E43764-5332-4C6B-8FD8-77C7B78309CF}"/>
    <dgm:cxn modelId="{620CA8FF-EA70-44BB-893F-0FAFD2BA7E61}" srcId="{EB554D0D-8E0C-422E-ABC4-B42CC4BED52C}" destId="{590A3036-0C97-4243-9FBF-B9E49BCB1A41}" srcOrd="0" destOrd="0" parTransId="{A4AA60CA-789A-4449-BCF6-96271AAF333D}" sibTransId="{4B910396-60A3-4FCD-9FC4-2531A46B45D5}"/>
    <dgm:cxn modelId="{5BDCCA8A-640E-4494-BF6C-0B566DAE73D2}" type="presOf" srcId="{D3C43B2F-C57C-4944-B249-2719AA76618F}" destId="{DA7D3F56-1295-48D4-8829-F3E04C6ABB87}" srcOrd="0" destOrd="0" presId="urn:microsoft.com/office/officeart/2005/8/layout/chevron2"/>
    <dgm:cxn modelId="{EF69FFFD-1D14-479F-95FA-CFB447AFEE76}" type="presOf" srcId="{BC8393DA-FBF0-4470-B74D-34C19583C131}" destId="{4E25BC10-57C5-489C-A579-A3BE1E173B14}" srcOrd="0" destOrd="0" presId="urn:microsoft.com/office/officeart/2005/8/layout/chevron2"/>
    <dgm:cxn modelId="{14218B16-945F-424D-84CA-F5A446DFB263}" type="presOf" srcId="{B8D2ED66-961A-4065-8A17-E88FB4F524AC}" destId="{8ADA34B2-A3A9-4FBF-9573-29F901EDA411}" srcOrd="0" destOrd="0" presId="urn:microsoft.com/office/officeart/2005/8/layout/chevron2"/>
    <dgm:cxn modelId="{0FD53350-88E9-48BD-97C1-937781F359B0}" srcId="{7E17370D-4E92-454B-8075-00CBF40109FE}" destId="{BC8393DA-FBF0-4470-B74D-34C19583C131}" srcOrd="0" destOrd="0" parTransId="{F5594F78-02FA-4971-B636-EF1355ADC8B5}" sibTransId="{B8CCB8EF-83C0-4149-9BE6-072D4973AB19}"/>
    <dgm:cxn modelId="{17C36E11-72EA-4B62-95D8-974B86B8D25E}" type="presOf" srcId="{E0DE8988-F787-4F7E-8E65-A2E4D3230C27}" destId="{803A9089-6B05-49B3-9177-EA32A3F60C5C}" srcOrd="0" destOrd="0" presId="urn:microsoft.com/office/officeart/2005/8/layout/chevron2"/>
    <dgm:cxn modelId="{76651141-21A7-4CE3-96DC-CD3758C7AEDD}" type="presParOf" srcId="{08DB1A17-9723-4B62-96E4-C9135C7DDD9B}" destId="{18EC102B-824C-41E1-BCB1-6F84789FC06A}" srcOrd="0" destOrd="0" presId="urn:microsoft.com/office/officeart/2005/8/layout/chevron2"/>
    <dgm:cxn modelId="{A03A6AEC-26A0-451C-B724-86A635FA745A}" type="presParOf" srcId="{18EC102B-824C-41E1-BCB1-6F84789FC06A}" destId="{C1C5866F-BF24-443B-9469-6FAE419F6C55}" srcOrd="0" destOrd="0" presId="urn:microsoft.com/office/officeart/2005/8/layout/chevron2"/>
    <dgm:cxn modelId="{68DB3113-4825-4C9C-B82F-4E7C9D440DF9}" type="presParOf" srcId="{18EC102B-824C-41E1-BCB1-6F84789FC06A}" destId="{A8695951-51CC-4ED4-A79A-3BB1AC2DFB4F}" srcOrd="1" destOrd="0" presId="urn:microsoft.com/office/officeart/2005/8/layout/chevron2"/>
    <dgm:cxn modelId="{B86A7D6A-519B-4C0B-9461-E9023F9717C3}" type="presParOf" srcId="{08DB1A17-9723-4B62-96E4-C9135C7DDD9B}" destId="{D96B7C9C-5828-49FE-89B5-6D8A7FF568B4}" srcOrd="1" destOrd="0" presId="urn:microsoft.com/office/officeart/2005/8/layout/chevron2"/>
    <dgm:cxn modelId="{FC648B75-DBC5-48F7-BD1F-F60A58B099E0}" type="presParOf" srcId="{08DB1A17-9723-4B62-96E4-C9135C7DDD9B}" destId="{6FCCED55-ACDB-45DE-94BC-BD3580BAD43D}" srcOrd="2" destOrd="0" presId="urn:microsoft.com/office/officeart/2005/8/layout/chevron2"/>
    <dgm:cxn modelId="{7A0BC512-42D8-4582-9FEC-C87CFEB22D52}" type="presParOf" srcId="{6FCCED55-ACDB-45DE-94BC-BD3580BAD43D}" destId="{803A9089-6B05-49B3-9177-EA32A3F60C5C}" srcOrd="0" destOrd="0" presId="urn:microsoft.com/office/officeart/2005/8/layout/chevron2"/>
    <dgm:cxn modelId="{BB313870-2A7D-483C-9BD0-4DE9ECA9F63E}" type="presParOf" srcId="{6FCCED55-ACDB-45DE-94BC-BD3580BAD43D}" destId="{7417EF3C-FE8E-46A9-8859-E4FA6AC80730}" srcOrd="1" destOrd="0" presId="urn:microsoft.com/office/officeart/2005/8/layout/chevron2"/>
    <dgm:cxn modelId="{82A999BC-6412-4F4D-A027-40E45477DD97}" type="presParOf" srcId="{08DB1A17-9723-4B62-96E4-C9135C7DDD9B}" destId="{830DDF28-1491-4345-8ADA-6813D546EF66}" srcOrd="3" destOrd="0" presId="urn:microsoft.com/office/officeart/2005/8/layout/chevron2"/>
    <dgm:cxn modelId="{21E472BB-BFE5-4B17-B6CE-94A2EA25EE5C}" type="presParOf" srcId="{08DB1A17-9723-4B62-96E4-C9135C7DDD9B}" destId="{0C2A4D46-1773-40C1-8364-18A082A15D4B}" srcOrd="4" destOrd="0" presId="urn:microsoft.com/office/officeart/2005/8/layout/chevron2"/>
    <dgm:cxn modelId="{5835D833-DB6E-41DD-AA78-E5FEF9C5D5AD}" type="presParOf" srcId="{0C2A4D46-1773-40C1-8364-18A082A15D4B}" destId="{DA7D3F56-1295-48D4-8829-F3E04C6ABB87}" srcOrd="0" destOrd="0" presId="urn:microsoft.com/office/officeart/2005/8/layout/chevron2"/>
    <dgm:cxn modelId="{4B42F0E6-2438-48BF-B8A5-373E278695CA}" type="presParOf" srcId="{0C2A4D46-1773-40C1-8364-18A082A15D4B}" destId="{8ADA34B2-A3A9-4FBF-9573-29F901EDA411}" srcOrd="1" destOrd="0" presId="urn:microsoft.com/office/officeart/2005/8/layout/chevron2"/>
    <dgm:cxn modelId="{5DBD202B-CF52-472E-8400-21D2FDB13EAE}" type="presParOf" srcId="{08DB1A17-9723-4B62-96E4-C9135C7DDD9B}" destId="{AE04F9E6-D745-4E14-92A0-E5EA3C66E72C}" srcOrd="5" destOrd="0" presId="urn:microsoft.com/office/officeart/2005/8/layout/chevron2"/>
    <dgm:cxn modelId="{23785F77-1EF8-4E30-816A-02030E44169B}" type="presParOf" srcId="{08DB1A17-9723-4B62-96E4-C9135C7DDD9B}" destId="{2E41B7ED-0706-4FE1-81EA-F8A6A402066E}" srcOrd="6" destOrd="0" presId="urn:microsoft.com/office/officeart/2005/8/layout/chevron2"/>
    <dgm:cxn modelId="{943AD271-B71B-48FD-854E-422E7F8FB816}" type="presParOf" srcId="{2E41B7ED-0706-4FE1-81EA-F8A6A402066E}" destId="{F183D203-3AEB-4D02-AD77-CC1D194F4941}" srcOrd="0" destOrd="0" presId="urn:microsoft.com/office/officeart/2005/8/layout/chevron2"/>
    <dgm:cxn modelId="{452742DE-C61A-498F-9CB3-F5ABA5233E81}" type="presParOf" srcId="{2E41B7ED-0706-4FE1-81EA-F8A6A402066E}" destId="{4E25BC10-57C5-489C-A579-A3BE1E173B1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C5866F-BF24-443B-9469-6FAE419F6C55}">
      <dsp:nvSpPr>
        <dsp:cNvPr id="0" name=""/>
        <dsp:cNvSpPr/>
      </dsp:nvSpPr>
      <dsp:spPr>
        <a:xfrm rot="5400000">
          <a:off x="-185966" y="189497"/>
          <a:ext cx="1239777" cy="867844"/>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900" kern="1200" dirty="0" smtClean="0"/>
            <a:t>一</a:t>
          </a:r>
          <a:endParaRPr lang="zh-CN" altLang="en-US" sz="1900" kern="1200" dirty="0"/>
        </a:p>
      </dsp:txBody>
      <dsp:txXfrm rot="5400000">
        <a:off x="-185966" y="189497"/>
        <a:ext cx="1239777" cy="867844"/>
      </dsp:txXfrm>
    </dsp:sp>
    <dsp:sp modelId="{A8695951-51CC-4ED4-A79A-3BB1AC2DFB4F}">
      <dsp:nvSpPr>
        <dsp:cNvPr id="0" name=""/>
        <dsp:cNvSpPr/>
      </dsp:nvSpPr>
      <dsp:spPr>
        <a:xfrm rot="5400000">
          <a:off x="4145794" y="-3274419"/>
          <a:ext cx="805855" cy="7361755"/>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n-US" altLang="zh-CN" sz="3700" b="1" kern="1200" dirty="0" smtClean="0"/>
            <a:t>《</a:t>
          </a:r>
          <a:r>
            <a:rPr lang="zh-CN" altLang="en-US" sz="3700" b="1" kern="1200" dirty="0" smtClean="0"/>
            <a:t>规范</a:t>
          </a:r>
          <a:r>
            <a:rPr lang="en-US" altLang="zh-CN" sz="3700" b="1" kern="1200" dirty="0" smtClean="0"/>
            <a:t>》</a:t>
          </a:r>
          <a:r>
            <a:rPr lang="zh-CN" altLang="en-US" sz="3700" b="1" kern="1200" dirty="0" smtClean="0"/>
            <a:t>出台背景</a:t>
          </a:r>
          <a:endParaRPr lang="zh-CN" altLang="en-US" sz="3700" kern="1200" dirty="0"/>
        </a:p>
      </dsp:txBody>
      <dsp:txXfrm rot="5400000">
        <a:off x="4145794" y="-3274419"/>
        <a:ext cx="805855" cy="7361755"/>
      </dsp:txXfrm>
    </dsp:sp>
    <dsp:sp modelId="{803A9089-6B05-49B3-9177-EA32A3F60C5C}">
      <dsp:nvSpPr>
        <dsp:cNvPr id="0" name=""/>
        <dsp:cNvSpPr/>
      </dsp:nvSpPr>
      <dsp:spPr>
        <a:xfrm rot="5400000">
          <a:off x="-185966" y="1282538"/>
          <a:ext cx="1239777" cy="867844"/>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900" kern="1200" dirty="0" smtClean="0"/>
            <a:t>二</a:t>
          </a:r>
          <a:endParaRPr lang="zh-CN" altLang="en-US" sz="1900" kern="1200" dirty="0"/>
        </a:p>
      </dsp:txBody>
      <dsp:txXfrm rot="5400000">
        <a:off x="-185966" y="1282538"/>
        <a:ext cx="1239777" cy="867844"/>
      </dsp:txXfrm>
    </dsp:sp>
    <dsp:sp modelId="{7417EF3C-FE8E-46A9-8859-E4FA6AC80730}">
      <dsp:nvSpPr>
        <dsp:cNvPr id="0" name=""/>
        <dsp:cNvSpPr/>
      </dsp:nvSpPr>
      <dsp:spPr>
        <a:xfrm rot="5400000">
          <a:off x="4145794" y="-2181378"/>
          <a:ext cx="805855" cy="7361755"/>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zh-CN" altLang="en-US" sz="3700" b="1" kern="1200" dirty="0" smtClean="0"/>
            <a:t>职责任务</a:t>
          </a:r>
          <a:endParaRPr lang="zh-CN" altLang="en-US" sz="3700" b="1" kern="1200" dirty="0"/>
        </a:p>
      </dsp:txBody>
      <dsp:txXfrm rot="5400000">
        <a:off x="4145794" y="-2181378"/>
        <a:ext cx="805855" cy="7361755"/>
      </dsp:txXfrm>
    </dsp:sp>
    <dsp:sp modelId="{DA7D3F56-1295-48D4-8829-F3E04C6ABB87}">
      <dsp:nvSpPr>
        <dsp:cNvPr id="0" name=""/>
        <dsp:cNvSpPr/>
      </dsp:nvSpPr>
      <dsp:spPr>
        <a:xfrm rot="5400000">
          <a:off x="-185966" y="2375579"/>
          <a:ext cx="1239777" cy="867844"/>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900" kern="1200" dirty="0" smtClean="0"/>
            <a:t>三</a:t>
          </a:r>
          <a:endParaRPr lang="zh-CN" altLang="en-US" sz="1900" kern="1200" dirty="0"/>
        </a:p>
      </dsp:txBody>
      <dsp:txXfrm rot="5400000">
        <a:off x="-185966" y="2375579"/>
        <a:ext cx="1239777" cy="867844"/>
      </dsp:txXfrm>
    </dsp:sp>
    <dsp:sp modelId="{8ADA34B2-A3A9-4FBF-9573-29F901EDA411}">
      <dsp:nvSpPr>
        <dsp:cNvPr id="0" name=""/>
        <dsp:cNvSpPr/>
      </dsp:nvSpPr>
      <dsp:spPr>
        <a:xfrm rot="5400000">
          <a:off x="4145794" y="-1088337"/>
          <a:ext cx="805855" cy="7361755"/>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zh-CN" altLang="en-US" sz="3700" b="1" kern="1200" dirty="0" smtClean="0"/>
            <a:t>主要内容</a:t>
          </a:r>
          <a:endParaRPr lang="zh-CN" altLang="en-US" sz="3700" kern="1200" dirty="0"/>
        </a:p>
      </dsp:txBody>
      <dsp:txXfrm rot="5400000">
        <a:off x="4145794" y="-1088337"/>
        <a:ext cx="805855" cy="7361755"/>
      </dsp:txXfrm>
    </dsp:sp>
    <dsp:sp modelId="{F183D203-3AEB-4D02-AD77-CC1D194F4941}">
      <dsp:nvSpPr>
        <dsp:cNvPr id="0" name=""/>
        <dsp:cNvSpPr/>
      </dsp:nvSpPr>
      <dsp:spPr>
        <a:xfrm rot="5400000">
          <a:off x="-185966" y="3468620"/>
          <a:ext cx="1239777" cy="867844"/>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900" kern="1200" dirty="0" smtClean="0"/>
            <a:t>四</a:t>
          </a:r>
          <a:endParaRPr lang="zh-CN" altLang="en-US" sz="1900" kern="1200" dirty="0"/>
        </a:p>
      </dsp:txBody>
      <dsp:txXfrm rot="5400000">
        <a:off x="-185966" y="3468620"/>
        <a:ext cx="1239777" cy="867844"/>
      </dsp:txXfrm>
    </dsp:sp>
    <dsp:sp modelId="{4E25BC10-57C5-489C-A579-A3BE1E173B14}">
      <dsp:nvSpPr>
        <dsp:cNvPr id="0" name=""/>
        <dsp:cNvSpPr/>
      </dsp:nvSpPr>
      <dsp:spPr>
        <a:xfrm rot="5400000">
          <a:off x="4145794" y="4703"/>
          <a:ext cx="805855" cy="7361755"/>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rtl="0">
            <a:lnSpc>
              <a:spcPct val="90000"/>
            </a:lnSpc>
            <a:spcBef>
              <a:spcPct val="0"/>
            </a:spcBef>
            <a:spcAft>
              <a:spcPct val="15000"/>
            </a:spcAft>
            <a:buChar char="••"/>
          </a:pPr>
          <a:r>
            <a:rPr lang="zh-CN" altLang="en-US" sz="3700" b="1" kern="1200" dirty="0" smtClean="0"/>
            <a:t>工作要求</a:t>
          </a:r>
          <a:endParaRPr lang="zh-CN" altLang="en-US" sz="3700" kern="1200" dirty="0"/>
        </a:p>
      </dsp:txBody>
      <dsp:txXfrm rot="5400000">
        <a:off x="4145794" y="4703"/>
        <a:ext cx="805855" cy="73617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FBE08-BA43-4286-ACD6-07FC4BB372DC}" type="datetimeFigureOut">
              <a:rPr lang="zh-CN" altLang="en-US" smtClean="0"/>
              <a:pPr/>
              <a:t>2019-9-20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12D9B-270B-4BB8-AE68-8219B3201A3D}" type="slidenum">
              <a:rPr lang="zh-CN" altLang="en-US" smtClean="0"/>
              <a:pPr/>
              <a:t>‹#›</a:t>
            </a:fld>
            <a:endParaRPr lang="zh-CN" altLang="en-US"/>
          </a:p>
        </p:txBody>
      </p:sp>
    </p:spTree>
    <p:extLst>
      <p:ext uri="{BB962C8B-B14F-4D97-AF65-F5344CB8AC3E}">
        <p14:creationId xmlns:p14="http://schemas.microsoft.com/office/powerpoint/2010/main" xmlns="" val="10020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A912D9B-270B-4BB8-AE68-8219B3201A3D}"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xmlns="" val="2741567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A912D9B-270B-4BB8-AE68-8219B3201A3D}" type="slidenum">
              <a:rPr lang="zh-CN" altLang="en-US" smtClean="0">
                <a:solidFill>
                  <a:prstClr val="black"/>
                </a:solidFill>
              </a:rPr>
              <a:pPr/>
              <a:t>57</a:t>
            </a:fld>
            <a:endParaRPr lang="zh-CN" altLang="en-US">
              <a:solidFill>
                <a:prstClr val="black"/>
              </a:solidFill>
            </a:endParaRPr>
          </a:p>
        </p:txBody>
      </p:sp>
    </p:spTree>
    <p:extLst>
      <p:ext uri="{BB962C8B-B14F-4D97-AF65-F5344CB8AC3E}">
        <p14:creationId xmlns:p14="http://schemas.microsoft.com/office/powerpoint/2010/main" xmlns="" val="295860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A912D9B-270B-4BB8-AE68-8219B3201A3D}" type="slidenum">
              <a:rPr lang="zh-CN" altLang="en-US" smtClean="0">
                <a:solidFill>
                  <a:prstClr val="black"/>
                </a:solidFill>
              </a:rPr>
              <a:pPr/>
              <a:t>58</a:t>
            </a:fld>
            <a:endParaRPr lang="zh-CN" altLang="en-US">
              <a:solidFill>
                <a:prstClr val="black"/>
              </a:solidFill>
            </a:endParaRPr>
          </a:p>
        </p:txBody>
      </p:sp>
    </p:spTree>
    <p:extLst>
      <p:ext uri="{BB962C8B-B14F-4D97-AF65-F5344CB8AC3E}">
        <p14:creationId xmlns:p14="http://schemas.microsoft.com/office/powerpoint/2010/main" xmlns="" val="379816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A912D9B-270B-4BB8-AE68-8219B3201A3D}" type="slidenum">
              <a:rPr lang="zh-CN" altLang="en-US" smtClean="0">
                <a:solidFill>
                  <a:prstClr val="black"/>
                </a:solidFill>
              </a:rPr>
              <a:pPr/>
              <a:t>59</a:t>
            </a:fld>
            <a:endParaRPr lang="zh-CN" altLang="en-US">
              <a:solidFill>
                <a:prstClr val="black"/>
              </a:solidFill>
            </a:endParaRPr>
          </a:p>
        </p:txBody>
      </p:sp>
    </p:spTree>
    <p:extLst>
      <p:ext uri="{BB962C8B-B14F-4D97-AF65-F5344CB8AC3E}">
        <p14:creationId xmlns:p14="http://schemas.microsoft.com/office/powerpoint/2010/main" xmlns="" val="1000637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A912D9B-270B-4BB8-AE68-8219B3201A3D}" type="slidenum">
              <a:rPr lang="zh-CN" altLang="en-US" smtClean="0">
                <a:solidFill>
                  <a:prstClr val="black"/>
                </a:solidFill>
              </a:rPr>
              <a:pPr/>
              <a:t>60</a:t>
            </a:fld>
            <a:endParaRPr lang="zh-CN" altLang="en-US">
              <a:solidFill>
                <a:prstClr val="black"/>
              </a:solidFill>
            </a:endParaRPr>
          </a:p>
        </p:txBody>
      </p:sp>
    </p:spTree>
    <p:extLst>
      <p:ext uri="{BB962C8B-B14F-4D97-AF65-F5344CB8AC3E}">
        <p14:creationId xmlns:p14="http://schemas.microsoft.com/office/powerpoint/2010/main" xmlns="" val="3264719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A912D9B-270B-4BB8-AE68-8219B3201A3D}" type="slidenum">
              <a:rPr lang="zh-CN" altLang="en-US" smtClean="0">
                <a:solidFill>
                  <a:prstClr val="black"/>
                </a:solidFill>
              </a:rPr>
              <a:pPr/>
              <a:t>63</a:t>
            </a:fld>
            <a:endParaRPr lang="zh-CN" altLang="en-US">
              <a:solidFill>
                <a:prstClr val="black"/>
              </a:solidFill>
            </a:endParaRPr>
          </a:p>
        </p:txBody>
      </p:sp>
    </p:spTree>
    <p:extLst>
      <p:ext uri="{BB962C8B-B14F-4D97-AF65-F5344CB8AC3E}">
        <p14:creationId xmlns:p14="http://schemas.microsoft.com/office/powerpoint/2010/main" xmlns="" val="1928558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A912D9B-270B-4BB8-AE68-8219B3201A3D}" type="slidenum">
              <a:rPr lang="zh-CN" altLang="en-US" smtClean="0"/>
              <a:pPr/>
              <a:t>65</a:t>
            </a:fld>
            <a:endParaRPr lang="zh-CN" altLang="en-US"/>
          </a:p>
        </p:txBody>
      </p:sp>
    </p:spTree>
    <p:extLst>
      <p:ext uri="{BB962C8B-B14F-4D97-AF65-F5344CB8AC3E}">
        <p14:creationId xmlns:p14="http://schemas.microsoft.com/office/powerpoint/2010/main" xmlns="" val="2643830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A912D9B-270B-4BB8-AE68-8219B3201A3D}" type="slidenum">
              <a:rPr lang="zh-CN" altLang="en-US" smtClean="0"/>
              <a:pPr/>
              <a:t>73</a:t>
            </a:fld>
            <a:endParaRPr lang="zh-CN" altLang="en-US"/>
          </a:p>
        </p:txBody>
      </p:sp>
    </p:spTree>
    <p:extLst>
      <p:ext uri="{BB962C8B-B14F-4D97-AF65-F5344CB8AC3E}">
        <p14:creationId xmlns:p14="http://schemas.microsoft.com/office/powerpoint/2010/main" xmlns="" val="2231152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530820CF-B880-4189-942D-D702A7CBA730}" type="datetimeFigureOut">
              <a:rPr lang="zh-CN" altLang="en-US" smtClean="0"/>
              <a:pPr/>
              <a:t>2019-9-20</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2019-9-20</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2019-9-20</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530820CF-B880-4189-942D-D702A7CBA730}" type="datetimeFigureOut">
              <a:rPr lang="zh-CN" altLang="en-US" smtClean="0"/>
              <a:pPr/>
              <a:t>2019-9-20</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solidFill>
                <a:srgbClr val="2DA2BF">
                  <a:tint val="20000"/>
                </a:srgbClr>
              </a:solidFill>
            </a:endParaRPr>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1277206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solidFill>
                  <a:prstClr val="black"/>
                </a:solidFill>
              </a:rPr>
              <a:pPr/>
              <a:t>2019-9-20</a:t>
            </a:fld>
            <a:endParaRPr lang="zh-CN" altLang="en-US">
              <a:solidFill>
                <a:prstClr val="black"/>
              </a:solidFill>
            </a:endParaRPr>
          </a:p>
        </p:txBody>
      </p:sp>
      <p:sp>
        <p:nvSpPr>
          <p:cNvPr id="5" name="页脚占位符 4"/>
          <p:cNvSpPr>
            <a:spLocks noGrp="1"/>
          </p:cNvSpPr>
          <p:nvPr>
            <p:ph type="ftr" sz="quarter" idx="11"/>
          </p:nvPr>
        </p:nvSpPr>
        <p:spPr/>
        <p:txBody>
          <a:bodyPr/>
          <a:lstStyle>
            <a:extLst/>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extLst>
      <p:ext uri="{BB962C8B-B14F-4D97-AF65-F5344CB8AC3E}">
        <p14:creationId xmlns:p14="http://schemas.microsoft.com/office/powerpoint/2010/main" xmlns="" val="3104869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solidFill>
                  <a:prstClr val="white"/>
                </a:solidFill>
              </a:rPr>
              <a:pPr/>
              <a:t>2019-9-20</a:t>
            </a:fld>
            <a:endParaRPr lang="zh-CN" altLang="en-US">
              <a:solidFill>
                <a:prstClr val="white"/>
              </a:solidFill>
            </a:endParaRPr>
          </a:p>
        </p:txBody>
      </p:sp>
      <p:sp>
        <p:nvSpPr>
          <p:cNvPr id="5" name="页脚占位符 4"/>
          <p:cNvSpPr>
            <a:spLocks noGrp="1"/>
          </p:cNvSpPr>
          <p:nvPr>
            <p:ph type="ftr" sz="quarter" idx="11"/>
          </p:nvPr>
        </p:nvSpPr>
        <p:spPr/>
        <p:txBody>
          <a:bodyPr/>
          <a:lstStyle>
            <a:extLst/>
          </a:lstStyle>
          <a:p>
            <a:endParaRPr lang="zh-CN" altLang="en-US">
              <a:solidFill>
                <a:prstClr val="white"/>
              </a:solidFill>
            </a:endParaRPr>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solidFill>
                  <a:prstClr val="white"/>
                </a:solidFill>
              </a:rPr>
              <a:pPr/>
              <a:t>‹#›</a:t>
            </a:fld>
            <a:endParaRPr lang="zh-CN" altLang="en-US">
              <a:solidFill>
                <a:prstClr val="white"/>
              </a:solidFill>
            </a:endParaRPr>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xmlns="" val="55150202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solidFill>
                  <a:prstClr val="white"/>
                </a:solidFill>
              </a:rPr>
              <a:pPr/>
              <a:t>2019-9-20</a:t>
            </a:fld>
            <a:endParaRPr lang="zh-CN" altLang="en-US">
              <a:solidFill>
                <a:prstClr val="white"/>
              </a:solidFill>
            </a:endParaRPr>
          </a:p>
        </p:txBody>
      </p:sp>
      <p:sp>
        <p:nvSpPr>
          <p:cNvPr id="6" name="页脚占位符 5"/>
          <p:cNvSpPr>
            <a:spLocks noGrp="1"/>
          </p:cNvSpPr>
          <p:nvPr>
            <p:ph type="ftr" sz="quarter" idx="11"/>
          </p:nvPr>
        </p:nvSpPr>
        <p:spPr/>
        <p:txBody>
          <a:bodyPr/>
          <a:lstStyle>
            <a:extLst/>
          </a:lstStyle>
          <a:p>
            <a:endParaRPr lang="zh-CN" altLang="en-US">
              <a:solidFill>
                <a:prstClr val="white"/>
              </a:solidFill>
            </a:endParaRPr>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solidFill>
                  <a:prstClr val="white"/>
                </a:solidFill>
              </a:rPr>
              <a:pPr/>
              <a:t>‹#›</a:t>
            </a:fld>
            <a:endParaRPr lang="zh-CN" altLang="en-US">
              <a:solidFill>
                <a:prstClr val="white"/>
              </a:solidFill>
            </a:endParaRPr>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extLst>
      <p:ext uri="{BB962C8B-B14F-4D97-AF65-F5344CB8AC3E}">
        <p14:creationId xmlns:p14="http://schemas.microsoft.com/office/powerpoint/2010/main" xmlns="" val="132805857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530820CF-B880-4189-942D-D702A7CBA730}" type="datetimeFigureOut">
              <a:rPr lang="zh-CN" altLang="en-US" smtClean="0">
                <a:solidFill>
                  <a:prstClr val="black"/>
                </a:solidFill>
              </a:rPr>
              <a:pPr/>
              <a:t>2019-9-20</a:t>
            </a:fld>
            <a:endParaRPr lang="zh-CN" altLang="en-US">
              <a:solidFill>
                <a:prstClr val="black"/>
              </a:solidFill>
            </a:endParaRPr>
          </a:p>
        </p:txBody>
      </p:sp>
      <p:sp>
        <p:nvSpPr>
          <p:cNvPr id="8" name="页脚占位符 7"/>
          <p:cNvSpPr>
            <a:spLocks noGrp="1"/>
          </p:cNvSpPr>
          <p:nvPr>
            <p:ph type="ftr" sz="quarter" idx="11"/>
          </p:nvPr>
        </p:nvSpPr>
        <p:spPr/>
        <p:txBody>
          <a:bodyPr/>
          <a:lstStyle>
            <a:extLst/>
          </a:lstStyle>
          <a:p>
            <a:endParaRPr lang="zh-CN" altLang="en-US">
              <a:solidFill>
                <a:prstClr val="black"/>
              </a:solidFill>
            </a:endParaRPr>
          </a:p>
        </p:txBody>
      </p:sp>
      <p:sp>
        <p:nvSpPr>
          <p:cNvPr id="9" name="灯片编号占位符 8"/>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xmlns="" val="333355100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530820CF-B880-4189-942D-D702A7CBA730}" type="datetimeFigureOut">
              <a:rPr lang="zh-CN" altLang="en-US" smtClean="0">
                <a:solidFill>
                  <a:prstClr val="white"/>
                </a:solidFill>
              </a:rPr>
              <a:pPr/>
              <a:t>2019-9-20</a:t>
            </a:fld>
            <a:endParaRPr lang="zh-CN" altLang="en-US">
              <a:solidFill>
                <a:prstClr val="white"/>
              </a:solidFill>
            </a:endParaRPr>
          </a:p>
        </p:txBody>
      </p:sp>
      <p:sp>
        <p:nvSpPr>
          <p:cNvPr id="4" name="页脚占位符 3"/>
          <p:cNvSpPr>
            <a:spLocks noGrp="1"/>
          </p:cNvSpPr>
          <p:nvPr>
            <p:ph type="ftr" sz="quarter" idx="11"/>
          </p:nvPr>
        </p:nvSpPr>
        <p:spPr/>
        <p:txBody>
          <a:bodyPr/>
          <a:lstStyle>
            <a:extLst/>
          </a:lstStyle>
          <a:p>
            <a:endParaRPr lang="zh-CN" altLang="en-US">
              <a:solidFill>
                <a:prstClr val="white"/>
              </a:solidFill>
            </a:endParaRPr>
          </a:p>
        </p:txBody>
      </p:sp>
      <p:sp>
        <p:nvSpPr>
          <p:cNvPr id="5" name="灯片编号占位符 4"/>
          <p:cNvSpPr>
            <a:spLocks noGrp="1"/>
          </p:cNvSpPr>
          <p:nvPr>
            <p:ph type="sldNum" sz="quarter" idx="12"/>
          </p:nvPr>
        </p:nvSpPr>
        <p:spPr/>
        <p:txBody>
          <a:bodyPr/>
          <a:lstStyle>
            <a:extLst/>
          </a:lstStyle>
          <a:p>
            <a:fld id="{0C913308-F349-4B6D-A68A-DD1791B4A57B}" type="slidenum">
              <a:rPr lang="zh-CN" altLang="en-US" smtClean="0">
                <a:solidFill>
                  <a:prstClr val="white"/>
                </a:solidFill>
              </a:rPr>
              <a:pPr/>
              <a:t>‹#›</a:t>
            </a:fld>
            <a:endParaRPr lang="zh-CN" altLang="en-US">
              <a:solidFill>
                <a:prstClr val="white"/>
              </a:solidFill>
            </a:endParaRPr>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extLst>
      <p:ext uri="{BB962C8B-B14F-4D97-AF65-F5344CB8AC3E}">
        <p14:creationId xmlns:p14="http://schemas.microsoft.com/office/powerpoint/2010/main" xmlns="" val="173902053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530820CF-B880-4189-942D-D702A7CBA730}" type="datetimeFigureOut">
              <a:rPr lang="zh-CN" altLang="en-US" smtClean="0">
                <a:solidFill>
                  <a:prstClr val="black"/>
                </a:solidFill>
              </a:rPr>
              <a:pPr/>
              <a:t>2019-9-20</a:t>
            </a:fld>
            <a:endParaRPr lang="zh-CN" altLang="en-US">
              <a:solidFill>
                <a:prstClr val="black"/>
              </a:solidFill>
            </a:endParaRPr>
          </a:p>
        </p:txBody>
      </p:sp>
      <p:sp>
        <p:nvSpPr>
          <p:cNvPr id="3" name="页脚占位符 2"/>
          <p:cNvSpPr>
            <a:spLocks noGrp="1"/>
          </p:cNvSpPr>
          <p:nvPr>
            <p:ph type="ftr" sz="quarter" idx="11"/>
          </p:nvPr>
        </p:nvSpPr>
        <p:spPr/>
        <p:txBody>
          <a:bodyPr/>
          <a:lstStyle>
            <a:extLst/>
          </a:lstStyle>
          <a:p>
            <a:endParaRPr lang="zh-CN" altLang="en-US">
              <a:solidFill>
                <a:prstClr val="black"/>
              </a:solidFill>
            </a:endParaRPr>
          </a:p>
        </p:txBody>
      </p:sp>
      <p:sp>
        <p:nvSpPr>
          <p:cNvPr id="4" name="灯片编号占位符 3"/>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xmlns="" val="2695506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530820CF-B880-4189-942D-D702A7CBA730}" type="datetimeFigureOut">
              <a:rPr lang="zh-CN" altLang="en-US" smtClean="0">
                <a:solidFill>
                  <a:prstClr val="black"/>
                </a:solidFill>
              </a:rPr>
              <a:pPr/>
              <a:t>2019-9-20</a:t>
            </a:fld>
            <a:endParaRPr lang="zh-CN" altLang="en-US">
              <a:solidFill>
                <a:prstClr val="black"/>
              </a:solidFill>
            </a:endParaRPr>
          </a:p>
        </p:txBody>
      </p:sp>
      <p:sp>
        <p:nvSpPr>
          <p:cNvPr id="6" name="页脚占位符 5"/>
          <p:cNvSpPr>
            <a:spLocks noGrp="1"/>
          </p:cNvSpPr>
          <p:nvPr>
            <p:ph type="ftr" sz="quarter" idx="11"/>
          </p:nvPr>
        </p:nvSpPr>
        <p:spPr/>
        <p:txBody>
          <a:bodyPr/>
          <a:lstStyle>
            <a:extLst/>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xmlns="" val="22112664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2019-9-20</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530820CF-B880-4189-942D-D702A7CBA730}" type="datetimeFigureOut">
              <a:rPr lang="zh-CN" altLang="en-US" smtClean="0">
                <a:solidFill>
                  <a:prstClr val="white"/>
                </a:solidFill>
              </a:rPr>
              <a:pPr/>
              <a:t>2019-9-20</a:t>
            </a:fld>
            <a:endParaRPr lang="zh-CN" altLang="en-US">
              <a:solidFill>
                <a:prstClr val="white"/>
              </a:solidFill>
            </a:endParaRPr>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solidFill>
                <a:prstClr val="white"/>
              </a:solidFill>
            </a:endParaRPr>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0C913308-F349-4B6D-A68A-DD1791B4A57B}" type="slidenum">
              <a:rPr lang="zh-CN" altLang="en-US" smtClean="0">
                <a:solidFill>
                  <a:prstClr val="white"/>
                </a:solidFill>
              </a:rPr>
              <a:pPr/>
              <a:t>‹#›</a:t>
            </a:fld>
            <a:endParaRPr lang="zh-CN" altLang="en-US">
              <a:solidFill>
                <a:prstClr val="white"/>
              </a:solidFill>
            </a:endParaRPr>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任意多边形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xmlns="" val="383274855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solidFill>
                  <a:prstClr val="black"/>
                </a:solidFill>
              </a:rPr>
              <a:pPr/>
              <a:t>2019-9-20</a:t>
            </a:fld>
            <a:endParaRPr lang="zh-CN" altLang="en-US">
              <a:solidFill>
                <a:prstClr val="black"/>
              </a:solidFill>
            </a:endParaRPr>
          </a:p>
        </p:txBody>
      </p:sp>
      <p:sp>
        <p:nvSpPr>
          <p:cNvPr id="5" name="页脚占位符 4"/>
          <p:cNvSpPr>
            <a:spLocks noGrp="1"/>
          </p:cNvSpPr>
          <p:nvPr>
            <p:ph type="ftr" sz="quarter" idx="11"/>
          </p:nvPr>
        </p:nvSpPr>
        <p:spPr/>
        <p:txBody>
          <a:bodyPr/>
          <a:lstStyle>
            <a:extLst/>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xmlns="" val="3473233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solidFill>
                  <a:prstClr val="black"/>
                </a:solidFill>
              </a:rPr>
              <a:pPr/>
              <a:t>2019-9-20</a:t>
            </a:fld>
            <a:endParaRPr lang="zh-CN" altLang="en-US">
              <a:solidFill>
                <a:prstClr val="black"/>
              </a:solidFill>
            </a:endParaRPr>
          </a:p>
        </p:txBody>
      </p:sp>
      <p:sp>
        <p:nvSpPr>
          <p:cNvPr id="5" name="页脚占位符 4"/>
          <p:cNvSpPr>
            <a:spLocks noGrp="1"/>
          </p:cNvSpPr>
          <p:nvPr>
            <p:ph type="ftr" sz="quarter" idx="11"/>
          </p:nvPr>
        </p:nvSpPr>
        <p:spPr/>
        <p:txBody>
          <a:bodyPr/>
          <a:lstStyle>
            <a:extLst/>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xmlns="" val="173109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2019-9-20</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2019-9-20</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530820CF-B880-4189-942D-D702A7CBA730}" type="datetimeFigureOut">
              <a:rPr lang="zh-CN" altLang="en-US" smtClean="0"/>
              <a:pPr/>
              <a:t>2019-9-20</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530820CF-B880-4189-942D-D702A7CBA730}" type="datetimeFigureOut">
              <a:rPr lang="zh-CN" altLang="en-US" smtClean="0"/>
              <a:pPr/>
              <a:t>2019-9-20</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530820CF-B880-4189-942D-D702A7CBA730}" type="datetimeFigureOut">
              <a:rPr lang="zh-CN" altLang="en-US" smtClean="0"/>
              <a:pPr/>
              <a:t>2019-9-20</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530820CF-B880-4189-942D-D702A7CBA730}" type="datetimeFigureOut">
              <a:rPr lang="zh-CN" altLang="en-US" smtClean="0"/>
              <a:pPr/>
              <a:t>2019-9-20</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530820CF-B880-4189-942D-D702A7CBA730}" type="datetimeFigureOut">
              <a:rPr lang="zh-CN" altLang="en-US" smtClean="0"/>
              <a:pPr/>
              <a:t>2019-9-20</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0C913308-F349-4B6D-A68A-DD1791B4A57B}" type="slidenum">
              <a:rPr lang="zh-CN" altLang="en-US" smtClean="0"/>
              <a:pPr/>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30820CF-B880-4189-942D-D702A7CBA730}" type="datetimeFigureOut">
              <a:rPr lang="zh-CN" altLang="en-US" smtClean="0"/>
              <a:pPr/>
              <a:t>2019-9-20</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任意多边形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30820CF-B880-4189-942D-D702A7CBA730}" type="datetimeFigureOut">
              <a:rPr lang="zh-CN" altLang="en-US" smtClean="0">
                <a:solidFill>
                  <a:prstClr val="black"/>
                </a:solidFill>
              </a:rPr>
              <a:pPr/>
              <a:t>2019-9-20</a:t>
            </a:fld>
            <a:endParaRPr lang="zh-CN" altLang="en-US">
              <a:solidFill>
                <a:prstClr val="black"/>
              </a:solidFill>
            </a:endParaRPr>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solidFill>
                <a:prstClr val="black"/>
              </a:solidFill>
            </a:endParaRPr>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C913308-F349-4B6D-A68A-DD1791B4A57B}"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xmlns="" val="15442543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32844;&#19994;&#30149;&#21361;&#23475;&#22240;&#32032;&#20998;&#31867;&#30446;&#24405;.do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GBZ%20158-2003%20&#24037;&#20316;&#22330;&#25152;&#32844;&#19994;&#30149;&#21361;&#23475;&#35686;&#31034;&#26631;&#35782;.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20044;&#28023;&#24066;&#19977;&#32654;&#22269;&#38469;&#30719;&#19994;&#20844;&#21496;.wmv"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20044;&#28023;&#24066;&#19977;&#32654;&#22269;&#38469;&#30719;&#19994;&#20844;&#21496;.wmv"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99592" y="1268760"/>
            <a:ext cx="7772400" cy="1829761"/>
          </a:xfrm>
        </p:spPr>
        <p:txBody>
          <a:bodyPr>
            <a:normAutofit/>
          </a:bodyPr>
          <a:lstStyle/>
          <a:p>
            <a:pPr algn="ctr"/>
            <a:r>
              <a:rPr lang="en-US" altLang="zh-CN" sz="5400" dirty="0" smtClean="0"/>
              <a:t>《</a:t>
            </a:r>
            <a:r>
              <a:rPr lang="zh-CN" altLang="en-US" sz="5400" dirty="0" smtClean="0"/>
              <a:t>职业卫生监督协管服务技术规范</a:t>
            </a:r>
            <a:r>
              <a:rPr lang="en-US" altLang="zh-CN" sz="5400" dirty="0" smtClean="0"/>
              <a:t>》</a:t>
            </a:r>
            <a:r>
              <a:rPr lang="zh-CN" altLang="en-US" sz="5400" dirty="0" smtClean="0"/>
              <a:t>解读</a:t>
            </a:r>
            <a:endParaRPr lang="zh-CN" altLang="en-US" sz="5400" dirty="0"/>
          </a:p>
        </p:txBody>
      </p:sp>
      <p:sp>
        <p:nvSpPr>
          <p:cNvPr id="3" name="副标题 2"/>
          <p:cNvSpPr>
            <a:spLocks noGrp="1"/>
          </p:cNvSpPr>
          <p:nvPr>
            <p:ph type="subTitle" idx="1"/>
          </p:nvPr>
        </p:nvSpPr>
        <p:spPr>
          <a:xfrm>
            <a:off x="899592" y="4005064"/>
            <a:ext cx="7484368" cy="1199704"/>
          </a:xfrm>
        </p:spPr>
        <p:txBody>
          <a:bodyPr>
            <a:normAutofit/>
          </a:bodyPr>
          <a:lstStyle/>
          <a:p>
            <a:pPr algn="ctr"/>
            <a:r>
              <a:rPr lang="zh-CN" altLang="en-US" b="1" dirty="0" smtClean="0"/>
              <a:t>省卫生健康委综合监督所</a:t>
            </a:r>
            <a:endParaRPr lang="en-US" altLang="zh-CN" b="1" dirty="0" smtClean="0"/>
          </a:p>
          <a:p>
            <a:pPr algn="ctr"/>
            <a:r>
              <a:rPr lang="zh-CN" altLang="en-US" b="1" dirty="0" smtClean="0"/>
              <a:t>  陈全胜</a:t>
            </a:r>
            <a:endParaRPr lang="zh-CN" altLang="en-US" b="1" dirty="0"/>
          </a:p>
        </p:txBody>
      </p:sp>
      <p:pic>
        <p:nvPicPr>
          <p:cNvPr id="4" name="Picture 4" descr="jdbblue"/>
          <p:cNvPicPr>
            <a:picLocks noChangeAspect="1" noChangeArrowheads="1"/>
          </p:cNvPicPr>
          <p:nvPr/>
        </p:nvPicPr>
        <p:blipFill>
          <a:blip r:embed="rId2" cstate="print"/>
          <a:srcRect/>
          <a:stretch>
            <a:fillRect/>
          </a:stretch>
        </p:blipFill>
        <p:spPr bwMode="auto">
          <a:xfrm>
            <a:off x="251520" y="260648"/>
            <a:ext cx="1224136"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340768"/>
            <a:ext cx="8892480" cy="5328592"/>
          </a:xfrm>
        </p:spPr>
        <p:txBody>
          <a:bodyPr>
            <a:noAutofit/>
          </a:bodyPr>
          <a:lstStyle/>
          <a:p>
            <a:pPr>
              <a:buFont typeface="Wingdings" pitchFamily="2" charset="2"/>
              <a:buChar char="Ø"/>
            </a:pPr>
            <a:r>
              <a:rPr lang="zh-CN" altLang="en-US" sz="3600" b="1" dirty="0" smtClean="0">
                <a:solidFill>
                  <a:srgbClr val="FF0000"/>
                </a:solidFill>
                <a:latin typeface="仿宋" pitchFamily="49" charset="-122"/>
                <a:ea typeface="仿宋" pitchFamily="49" charset="-122"/>
              </a:rPr>
              <a:t>职业卫生监督协管员职责：</a:t>
            </a:r>
            <a:r>
              <a:rPr lang="zh-CN" altLang="en-US" sz="3600" b="1" dirty="0" smtClean="0">
                <a:solidFill>
                  <a:srgbClr val="0070C0"/>
                </a:solidFill>
                <a:latin typeface="仿宋" pitchFamily="49" charset="-122"/>
                <a:ea typeface="仿宋" pitchFamily="49" charset="-122"/>
              </a:rPr>
              <a:t>是</a:t>
            </a:r>
            <a:r>
              <a:rPr lang="zh-CN" altLang="en-US" sz="3600" b="1" dirty="0">
                <a:solidFill>
                  <a:srgbClr val="0070C0"/>
                </a:solidFill>
                <a:latin typeface="仿宋" pitchFamily="49" charset="-122"/>
                <a:ea typeface="仿宋" pitchFamily="49" charset="-122"/>
              </a:rPr>
              <a:t>巡查辖区内煤矿、非煤矿山、冶金、建材等行业领域的用人单位职业卫生情况，及时报告发现的问题隐患，协助卫生监督执法人员开展职业卫生监督检查和查处违法行为。</a:t>
            </a:r>
            <a:endParaRPr lang="en-US" altLang="zh-CN" sz="3600" b="1" dirty="0">
              <a:solidFill>
                <a:srgbClr val="0070C0"/>
              </a:solidFill>
              <a:latin typeface="仿宋" pitchFamily="49" charset="-122"/>
              <a:ea typeface="仿宋"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b="0" dirty="0" smtClean="0">
                <a:solidFill>
                  <a:srgbClr val="FF0000"/>
                </a:solidFill>
                <a:latin typeface="+mj-ea"/>
                <a:ea typeface="+mj-ea"/>
              </a:rPr>
              <a:t>二、职责任务</a:t>
            </a:r>
            <a:endParaRPr lang="zh-CN" altLang="en-US" sz="3600" b="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404664"/>
            <a:ext cx="936104" cy="936104"/>
          </a:xfrm>
          <a:prstGeom prst="rect">
            <a:avLst/>
          </a:prstGeom>
          <a:noFill/>
          <a:ln w="9525">
            <a:noFill/>
            <a:miter lim="800000"/>
            <a:headEnd/>
            <a:tailEnd/>
          </a:ln>
        </p:spPr>
      </p:pic>
    </p:spTree>
    <p:extLst>
      <p:ext uri="{BB962C8B-B14F-4D97-AF65-F5344CB8AC3E}">
        <p14:creationId xmlns:p14="http://schemas.microsoft.com/office/powerpoint/2010/main" xmlns="" val="3322128525"/>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340768"/>
            <a:ext cx="8892480" cy="5328592"/>
          </a:xfrm>
        </p:spPr>
        <p:txBody>
          <a:bodyPr>
            <a:noAutofit/>
          </a:bodyPr>
          <a:lstStyle/>
          <a:p>
            <a:pPr>
              <a:buClr>
                <a:schemeClr val="accent2"/>
              </a:buClr>
              <a:buFont typeface="Wingdings" panose="05000000000000000000" pitchFamily="2" charset="2"/>
              <a:buChar char="p"/>
            </a:pPr>
            <a:r>
              <a:rPr lang="zh-CN" altLang="en-US" sz="3600" b="1" dirty="0">
                <a:solidFill>
                  <a:srgbClr val="FF0000"/>
                </a:solidFill>
                <a:latin typeface="仿宋" pitchFamily="49" charset="-122"/>
                <a:ea typeface="仿宋" pitchFamily="49" charset="-122"/>
              </a:rPr>
              <a:t>巡查。</a:t>
            </a:r>
            <a:r>
              <a:rPr lang="zh-CN" altLang="en-US" sz="3600" b="1" dirty="0">
                <a:solidFill>
                  <a:srgbClr val="0070C0"/>
                </a:solidFill>
                <a:latin typeface="仿宋" pitchFamily="49" charset="-122"/>
                <a:ea typeface="仿宋" pitchFamily="49" charset="-122"/>
              </a:rPr>
              <a:t>按照</a:t>
            </a:r>
            <a:r>
              <a:rPr lang="en-US" altLang="zh-CN" sz="3600" b="1" dirty="0">
                <a:solidFill>
                  <a:srgbClr val="0070C0"/>
                </a:solidFill>
                <a:latin typeface="仿宋" pitchFamily="49" charset="-122"/>
                <a:ea typeface="仿宋" pitchFamily="49" charset="-122"/>
              </a:rPr>
              <a:t>《</a:t>
            </a:r>
            <a:r>
              <a:rPr lang="zh-CN" altLang="en-US" sz="3600" b="1" dirty="0">
                <a:solidFill>
                  <a:srgbClr val="0070C0"/>
                </a:solidFill>
                <a:latin typeface="仿宋" pitchFamily="49" charset="-122"/>
                <a:ea typeface="仿宋" pitchFamily="49" charset="-122"/>
              </a:rPr>
              <a:t>中华人民共和国职业病防治法</a:t>
            </a:r>
            <a:r>
              <a:rPr lang="en-US" altLang="zh-CN" sz="3600" b="1" dirty="0">
                <a:solidFill>
                  <a:srgbClr val="0070C0"/>
                </a:solidFill>
                <a:latin typeface="仿宋" pitchFamily="49" charset="-122"/>
                <a:ea typeface="仿宋" pitchFamily="49" charset="-122"/>
              </a:rPr>
              <a:t>》</a:t>
            </a:r>
            <a:r>
              <a:rPr lang="zh-CN" altLang="en-US" sz="3600" b="1" dirty="0">
                <a:solidFill>
                  <a:srgbClr val="0070C0"/>
                </a:solidFill>
                <a:latin typeface="仿宋" pitchFamily="49" charset="-122"/>
                <a:ea typeface="仿宋" pitchFamily="49" charset="-122"/>
              </a:rPr>
              <a:t>要求，开展辖区内煤矿、非煤矿山、冶金、建材等行业领域的用人单位职业卫生巡查，辖区内没有上述行业领域的可根据辖区情况自定行业领域开展巡查。</a:t>
            </a:r>
            <a:endParaRPr lang="en-US" altLang="zh-CN" sz="3600" b="1" dirty="0">
              <a:solidFill>
                <a:srgbClr val="0070C0"/>
              </a:solidFill>
              <a:latin typeface="仿宋" pitchFamily="49" charset="-122"/>
              <a:ea typeface="仿宋"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b="0" dirty="0" smtClean="0">
                <a:solidFill>
                  <a:srgbClr val="FF0000"/>
                </a:solidFill>
                <a:latin typeface="+mj-ea"/>
                <a:ea typeface="+mj-ea"/>
              </a:rPr>
              <a:t>三、主要工作内容</a:t>
            </a:r>
            <a:r>
              <a:rPr lang="en-US" altLang="zh-CN" sz="3600" b="0" dirty="0" smtClean="0">
                <a:solidFill>
                  <a:srgbClr val="FF0000"/>
                </a:solidFill>
                <a:latin typeface="+mj-ea"/>
                <a:ea typeface="+mj-ea"/>
              </a:rPr>
              <a:t>-</a:t>
            </a:r>
            <a:r>
              <a:rPr lang="zh-CN" altLang="en-US" sz="3600" b="0" dirty="0" smtClean="0">
                <a:solidFill>
                  <a:srgbClr val="FF0000"/>
                </a:solidFill>
                <a:latin typeface="+mj-ea"/>
                <a:ea typeface="+mj-ea"/>
              </a:rPr>
              <a:t>巡查</a:t>
            </a:r>
            <a:endParaRPr lang="zh-CN" altLang="en-US" sz="3600" b="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404664"/>
            <a:ext cx="936104" cy="936104"/>
          </a:xfrm>
          <a:prstGeom prst="rect">
            <a:avLst/>
          </a:prstGeom>
          <a:noFill/>
          <a:ln w="9525">
            <a:noFill/>
            <a:miter lim="800000"/>
            <a:headEnd/>
            <a:tailEnd/>
          </a:ln>
        </p:spPr>
      </p:pic>
    </p:spTree>
    <p:extLst>
      <p:ext uri="{BB962C8B-B14F-4D97-AF65-F5344CB8AC3E}">
        <p14:creationId xmlns:p14="http://schemas.microsoft.com/office/powerpoint/2010/main" xmlns="" val="3079799563"/>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07504" y="1196752"/>
            <a:ext cx="8856984" cy="5544616"/>
          </a:xfrm>
        </p:spPr>
        <p:txBody>
          <a:bodyPr>
            <a:normAutofit/>
          </a:bodyPr>
          <a:lstStyle/>
          <a:p>
            <a:pPr marL="109728" indent="0">
              <a:buClr>
                <a:schemeClr val="accent2"/>
              </a:buClr>
              <a:buNone/>
            </a:pPr>
            <a:endParaRPr lang="en-US" altLang="zh-CN" sz="2800" b="1" dirty="0" smtClean="0">
              <a:latin typeface="仿宋" panose="02010609060101010101" pitchFamily="49" charset="-122"/>
              <a:ea typeface="仿宋" panose="02010609060101010101" pitchFamily="49" charset="-122"/>
            </a:endParaRPr>
          </a:p>
          <a:p>
            <a:pPr marL="109728" indent="0">
              <a:buClr>
                <a:schemeClr val="accent2"/>
              </a:buClr>
              <a:buNone/>
            </a:pPr>
            <a:endParaRPr lang="en-US" altLang="zh-CN" sz="2800" b="1" dirty="0">
              <a:latin typeface="仿宋" panose="02010609060101010101" pitchFamily="49" charset="-122"/>
              <a:ea typeface="仿宋" panose="02010609060101010101" pitchFamily="49" charset="-122"/>
            </a:endParaRPr>
          </a:p>
          <a:p>
            <a:pPr marL="109728" indent="0">
              <a:buClr>
                <a:schemeClr val="accent2"/>
              </a:buClr>
              <a:buNone/>
            </a:pPr>
            <a:endParaRPr lang="en-US" altLang="zh-CN" sz="2800" b="1" dirty="0" smtClean="0">
              <a:latin typeface="仿宋" panose="02010609060101010101" pitchFamily="49" charset="-122"/>
              <a:ea typeface="仿宋" panose="02010609060101010101" pitchFamily="49" charset="-122"/>
            </a:endParaRPr>
          </a:p>
          <a:p>
            <a:pPr marL="109728" indent="0">
              <a:buClr>
                <a:schemeClr val="accent2"/>
              </a:buClr>
              <a:buNone/>
            </a:pPr>
            <a:endParaRPr lang="en-US" altLang="zh-CN" sz="2800" b="1" dirty="0">
              <a:latin typeface="仿宋" panose="02010609060101010101" pitchFamily="49" charset="-122"/>
              <a:ea typeface="仿宋" panose="02010609060101010101" pitchFamily="49" charset="-122"/>
            </a:endParaRPr>
          </a:p>
          <a:p>
            <a:pPr marL="109728" indent="0">
              <a:buClr>
                <a:schemeClr val="accent2"/>
              </a:buClr>
              <a:buNone/>
            </a:pPr>
            <a:endParaRPr lang="en-US" altLang="zh-CN" sz="2800" b="1" dirty="0" smtClean="0">
              <a:latin typeface="仿宋" panose="02010609060101010101" pitchFamily="49" charset="-122"/>
              <a:ea typeface="仿宋" panose="02010609060101010101" pitchFamily="49" charset="-122"/>
            </a:endParaRPr>
          </a:p>
          <a:p>
            <a:pPr marL="109728" indent="0">
              <a:buClr>
                <a:schemeClr val="accent2"/>
              </a:buClr>
              <a:buNone/>
            </a:pPr>
            <a:endParaRPr lang="en-US" altLang="zh-CN" sz="2800" b="1" dirty="0">
              <a:latin typeface="仿宋" panose="02010609060101010101" pitchFamily="49" charset="-122"/>
              <a:ea typeface="仿宋" panose="02010609060101010101" pitchFamily="49" charset="-122"/>
            </a:endParaRPr>
          </a:p>
          <a:p>
            <a:pPr marL="109728" indent="0">
              <a:buClr>
                <a:schemeClr val="accent2"/>
              </a:buClr>
              <a:buNone/>
            </a:pPr>
            <a:endParaRPr lang="en-US" altLang="zh-CN" sz="2800" b="1" dirty="0" smtClean="0">
              <a:latin typeface="仿宋" panose="02010609060101010101" pitchFamily="49" charset="-122"/>
              <a:ea typeface="仿宋" panose="02010609060101010101" pitchFamily="49" charset="-122"/>
            </a:endParaRPr>
          </a:p>
          <a:p>
            <a:pPr marL="109728" indent="0">
              <a:buClr>
                <a:schemeClr val="accent2"/>
              </a:buClr>
              <a:buNone/>
            </a:pPr>
            <a:endParaRPr lang="en-US" altLang="zh-CN" sz="2800" b="1" dirty="0">
              <a:latin typeface="仿宋" panose="02010609060101010101" pitchFamily="49" charset="-122"/>
              <a:ea typeface="仿宋" panose="02010609060101010101" pitchFamily="49" charset="-122"/>
            </a:endParaRPr>
          </a:p>
          <a:p>
            <a:pPr marL="109728" indent="0">
              <a:buClr>
                <a:schemeClr val="accent2"/>
              </a:buClr>
              <a:buNone/>
            </a:pPr>
            <a:r>
              <a:rPr lang="en-US" altLang="zh-CN" sz="2800" b="1" dirty="0" smtClean="0">
                <a:latin typeface="仿宋" panose="02010609060101010101" pitchFamily="49" charset="-122"/>
                <a:ea typeface="仿宋" panose="02010609060101010101" pitchFamily="49" charset="-122"/>
              </a:rPr>
              <a:t>7</a:t>
            </a:r>
            <a:r>
              <a:rPr lang="zh-CN" altLang="en-US" sz="2800" b="1" dirty="0" smtClean="0">
                <a:latin typeface="仿宋" panose="02010609060101010101" pitchFamily="49" charset="-122"/>
                <a:ea typeface="仿宋" panose="02010609060101010101" pitchFamily="49" charset="-122"/>
              </a:rPr>
              <a:t>章</a:t>
            </a:r>
            <a:r>
              <a:rPr lang="en-US" altLang="zh-CN" sz="2800" b="1" dirty="0" smtClean="0">
                <a:latin typeface="仿宋" panose="02010609060101010101" pitchFamily="49" charset="-122"/>
                <a:ea typeface="仿宋" panose="02010609060101010101" pitchFamily="49" charset="-122"/>
              </a:rPr>
              <a:t>88</a:t>
            </a:r>
            <a:r>
              <a:rPr lang="zh-CN" altLang="en-US" sz="2800" b="1" dirty="0" smtClean="0">
                <a:latin typeface="仿宋" panose="02010609060101010101" pitchFamily="49" charset="-122"/>
                <a:ea typeface="仿宋" panose="02010609060101010101" pitchFamily="49" charset="-122"/>
              </a:rPr>
              <a:t>条</a:t>
            </a:r>
            <a:endParaRPr lang="en-US" altLang="zh-CN" sz="2800" b="1" dirty="0" smtClean="0">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巡查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116222" y="138248"/>
            <a:ext cx="936104" cy="936104"/>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131318" y="1175136"/>
            <a:ext cx="1492262" cy="1619898"/>
          </a:xfrm>
          <a:prstGeom prst="rect">
            <a:avLst/>
          </a:prstGeom>
          <a:noFill/>
          <a:ln w="9525">
            <a:noFill/>
            <a:miter lim="800000"/>
            <a:headEnd/>
            <a:tailEnd/>
          </a:ln>
          <a:effectLst/>
        </p:spPr>
      </p:pic>
      <p:sp>
        <p:nvSpPr>
          <p:cNvPr id="7" name="Rectangle 2"/>
          <p:cNvSpPr>
            <a:spLocks noChangeArrowheads="1"/>
          </p:cNvSpPr>
          <p:nvPr/>
        </p:nvSpPr>
        <p:spPr bwMode="auto">
          <a:xfrm>
            <a:off x="1672100" y="1185944"/>
            <a:ext cx="1500198" cy="5544617"/>
          </a:xfrm>
          <a:prstGeom prst="rect">
            <a:avLst/>
          </a:prstGeom>
          <a:gradFill rotWithShape="0">
            <a:gsLst>
              <a:gs pos="0">
                <a:srgbClr val="FF0000"/>
              </a:gs>
              <a:gs pos="100000">
                <a:srgbClr val="760000"/>
              </a:gs>
            </a:gsLst>
            <a:path path="rect">
              <a:fillToRect r="100000" b="10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lgn="ctr">
              <a:spcBef>
                <a:spcPct val="0"/>
              </a:spcBef>
            </a:pPr>
            <a:r>
              <a:rPr lang="zh-CN" altLang="en-US" sz="2800" b="1" dirty="0">
                <a:solidFill>
                  <a:srgbClr val="44B9E8"/>
                </a:solidFill>
                <a:latin typeface="Times New Roman" pitchFamily="18" charset="0"/>
              </a:rPr>
              <a:t>中</a:t>
            </a:r>
          </a:p>
          <a:p>
            <a:pPr algn="ctr">
              <a:spcBef>
                <a:spcPct val="0"/>
              </a:spcBef>
            </a:pPr>
            <a:r>
              <a:rPr lang="zh-CN" altLang="en-US" sz="2800" b="1" dirty="0">
                <a:solidFill>
                  <a:srgbClr val="44B9E8"/>
                </a:solidFill>
                <a:latin typeface="Times New Roman" pitchFamily="18" charset="0"/>
              </a:rPr>
              <a:t>华</a:t>
            </a:r>
          </a:p>
          <a:p>
            <a:pPr algn="ctr">
              <a:spcBef>
                <a:spcPct val="0"/>
              </a:spcBef>
            </a:pPr>
            <a:r>
              <a:rPr lang="zh-CN" altLang="en-US" sz="2800" b="1" dirty="0">
                <a:solidFill>
                  <a:srgbClr val="44B9E8"/>
                </a:solidFill>
                <a:latin typeface="Times New Roman" pitchFamily="18" charset="0"/>
              </a:rPr>
              <a:t>人</a:t>
            </a:r>
          </a:p>
          <a:p>
            <a:pPr algn="ctr">
              <a:spcBef>
                <a:spcPct val="0"/>
              </a:spcBef>
            </a:pPr>
            <a:r>
              <a:rPr lang="zh-CN" altLang="en-US" sz="2800" b="1" dirty="0">
                <a:solidFill>
                  <a:srgbClr val="44B9E8"/>
                </a:solidFill>
                <a:latin typeface="Times New Roman" pitchFamily="18" charset="0"/>
              </a:rPr>
              <a:t>民</a:t>
            </a:r>
          </a:p>
          <a:p>
            <a:pPr algn="ctr">
              <a:spcBef>
                <a:spcPct val="0"/>
              </a:spcBef>
            </a:pPr>
            <a:r>
              <a:rPr lang="zh-CN" altLang="en-US" sz="2800" b="1" dirty="0">
                <a:solidFill>
                  <a:srgbClr val="44B9E8"/>
                </a:solidFill>
                <a:latin typeface="Times New Roman" pitchFamily="18" charset="0"/>
              </a:rPr>
              <a:t>共</a:t>
            </a:r>
          </a:p>
          <a:p>
            <a:pPr algn="ctr">
              <a:spcBef>
                <a:spcPct val="0"/>
              </a:spcBef>
            </a:pPr>
            <a:r>
              <a:rPr lang="zh-CN" altLang="en-US" sz="2800" b="1" dirty="0">
                <a:solidFill>
                  <a:srgbClr val="44B9E8"/>
                </a:solidFill>
                <a:latin typeface="Times New Roman" pitchFamily="18" charset="0"/>
              </a:rPr>
              <a:t>和</a:t>
            </a:r>
          </a:p>
          <a:p>
            <a:pPr algn="ctr">
              <a:spcBef>
                <a:spcPct val="0"/>
              </a:spcBef>
            </a:pPr>
            <a:r>
              <a:rPr lang="zh-CN" altLang="en-US" sz="2800" b="1" dirty="0">
                <a:solidFill>
                  <a:srgbClr val="44B9E8"/>
                </a:solidFill>
                <a:latin typeface="Times New Roman" pitchFamily="18" charset="0"/>
              </a:rPr>
              <a:t>国</a:t>
            </a:r>
          </a:p>
          <a:p>
            <a:pPr algn="ctr">
              <a:spcBef>
                <a:spcPct val="0"/>
              </a:spcBef>
            </a:pPr>
            <a:r>
              <a:rPr lang="zh-CN" altLang="en-US" sz="2800" b="1" dirty="0">
                <a:solidFill>
                  <a:srgbClr val="44B9E8"/>
                </a:solidFill>
                <a:latin typeface="Times New Roman" pitchFamily="18" charset="0"/>
              </a:rPr>
              <a:t>职</a:t>
            </a:r>
          </a:p>
          <a:p>
            <a:pPr algn="ctr">
              <a:spcBef>
                <a:spcPct val="0"/>
              </a:spcBef>
            </a:pPr>
            <a:r>
              <a:rPr lang="zh-CN" altLang="en-US" sz="2800" b="1" dirty="0">
                <a:solidFill>
                  <a:srgbClr val="44B9E8"/>
                </a:solidFill>
                <a:latin typeface="Times New Roman" pitchFamily="18" charset="0"/>
              </a:rPr>
              <a:t>业</a:t>
            </a:r>
          </a:p>
          <a:p>
            <a:pPr algn="ctr">
              <a:spcBef>
                <a:spcPct val="0"/>
              </a:spcBef>
            </a:pPr>
            <a:r>
              <a:rPr lang="zh-CN" altLang="en-US" sz="2800" b="1" dirty="0">
                <a:solidFill>
                  <a:srgbClr val="44B9E8"/>
                </a:solidFill>
                <a:latin typeface="Times New Roman" pitchFamily="18" charset="0"/>
              </a:rPr>
              <a:t>病</a:t>
            </a:r>
          </a:p>
          <a:p>
            <a:pPr algn="ctr">
              <a:spcBef>
                <a:spcPct val="0"/>
              </a:spcBef>
            </a:pPr>
            <a:r>
              <a:rPr lang="zh-CN" altLang="en-US" sz="2800" b="1" dirty="0">
                <a:solidFill>
                  <a:srgbClr val="44B9E8"/>
                </a:solidFill>
                <a:latin typeface="Times New Roman" pitchFamily="18" charset="0"/>
              </a:rPr>
              <a:t>防</a:t>
            </a:r>
          </a:p>
          <a:p>
            <a:pPr algn="ctr">
              <a:spcBef>
                <a:spcPct val="0"/>
              </a:spcBef>
            </a:pPr>
            <a:r>
              <a:rPr lang="zh-CN" altLang="en-US" sz="2800" b="1" dirty="0">
                <a:solidFill>
                  <a:srgbClr val="44B9E8"/>
                </a:solidFill>
                <a:latin typeface="Times New Roman" pitchFamily="18" charset="0"/>
              </a:rPr>
              <a:t>治</a:t>
            </a:r>
          </a:p>
          <a:p>
            <a:pPr algn="ctr">
              <a:spcBef>
                <a:spcPct val="0"/>
              </a:spcBef>
            </a:pPr>
            <a:r>
              <a:rPr lang="zh-CN" altLang="en-US" sz="2800" b="1" dirty="0">
                <a:solidFill>
                  <a:srgbClr val="44B9E8"/>
                </a:solidFill>
                <a:latin typeface="Times New Roman" pitchFamily="18" charset="0"/>
              </a:rPr>
              <a:t>法</a:t>
            </a:r>
            <a:endParaRPr lang="zh-CN" altLang="en-US" sz="2400" b="1" dirty="0">
              <a:solidFill>
                <a:srgbClr val="44B9E8"/>
              </a:solidFill>
              <a:latin typeface="Times New Roman" pitchFamily="18" charset="0"/>
            </a:endParaRPr>
          </a:p>
        </p:txBody>
      </p:sp>
      <p:sp>
        <p:nvSpPr>
          <p:cNvPr id="8" name="Line 3"/>
          <p:cNvSpPr>
            <a:spLocks noChangeShapeType="1"/>
          </p:cNvSpPr>
          <p:nvPr/>
        </p:nvSpPr>
        <p:spPr bwMode="auto">
          <a:xfrm>
            <a:off x="3203848" y="3717032"/>
            <a:ext cx="633412" cy="0"/>
          </a:xfrm>
          <a:prstGeom prst="line">
            <a:avLst/>
          </a:prstGeom>
          <a:noFill/>
          <a:ln w="9525">
            <a:solidFill>
              <a:srgbClr val="000000"/>
            </a:solidFill>
            <a:round/>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a:flatTx/>
          </a:bodyPr>
          <a:lstStyle/>
          <a:p>
            <a:pPr>
              <a:defRPr/>
            </a:pPr>
            <a:endParaRPr lang="zh-CN" altLang="en-US" kern="0" smtClean="0">
              <a:solidFill>
                <a:prstClr val="black"/>
              </a:solidFill>
            </a:endParaRPr>
          </a:p>
        </p:txBody>
      </p:sp>
      <p:sp>
        <p:nvSpPr>
          <p:cNvPr id="9" name="Line 5"/>
          <p:cNvSpPr>
            <a:spLocks noChangeShapeType="1"/>
          </p:cNvSpPr>
          <p:nvPr/>
        </p:nvSpPr>
        <p:spPr bwMode="auto">
          <a:xfrm flipV="1">
            <a:off x="3885781" y="1282248"/>
            <a:ext cx="703263" cy="0"/>
          </a:xfrm>
          <a:prstGeom prst="line">
            <a:avLst/>
          </a:prstGeom>
          <a:noFill/>
          <a:ln w="9525">
            <a:solidFill>
              <a:srgbClr val="000000"/>
            </a:solidFill>
            <a:round/>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a:flatTx/>
          </a:bodyPr>
          <a:lstStyle/>
          <a:p>
            <a:pPr>
              <a:defRPr/>
            </a:pPr>
            <a:endParaRPr lang="zh-CN" altLang="en-US" kern="0" smtClean="0">
              <a:solidFill>
                <a:prstClr val="black"/>
              </a:solidFill>
            </a:endParaRPr>
          </a:p>
        </p:txBody>
      </p:sp>
      <p:sp>
        <p:nvSpPr>
          <p:cNvPr id="10" name="Line 4"/>
          <p:cNvSpPr>
            <a:spLocks noChangeShapeType="1"/>
          </p:cNvSpPr>
          <p:nvPr/>
        </p:nvSpPr>
        <p:spPr bwMode="auto">
          <a:xfrm flipH="1">
            <a:off x="3837260" y="1196751"/>
            <a:ext cx="0" cy="5715000"/>
          </a:xfrm>
          <a:prstGeom prst="line">
            <a:avLst/>
          </a:prstGeom>
          <a:noFill/>
          <a:ln w="9525">
            <a:solidFill>
              <a:srgbClr val="000000"/>
            </a:solidFill>
            <a:round/>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a:flatTx/>
          </a:bodyPr>
          <a:lstStyle/>
          <a:p>
            <a:pPr>
              <a:defRPr/>
            </a:pPr>
            <a:endParaRPr lang="zh-CN" altLang="en-US" kern="0" smtClean="0">
              <a:solidFill>
                <a:prstClr val="black"/>
              </a:solidFill>
            </a:endParaRPr>
          </a:p>
        </p:txBody>
      </p:sp>
      <p:sp>
        <p:nvSpPr>
          <p:cNvPr id="11" name="Rectangle 11"/>
          <p:cNvSpPr>
            <a:spLocks noChangeArrowheads="1"/>
          </p:cNvSpPr>
          <p:nvPr/>
        </p:nvSpPr>
        <p:spPr bwMode="auto">
          <a:xfrm>
            <a:off x="4564327" y="1161381"/>
            <a:ext cx="3094038" cy="415632"/>
          </a:xfrm>
          <a:prstGeom prst="rect">
            <a:avLst/>
          </a:prstGeom>
          <a:gradFill rotWithShape="0">
            <a:gsLst>
              <a:gs pos="0">
                <a:srgbClr val="FF0000"/>
              </a:gs>
              <a:gs pos="100000">
                <a:srgbClr val="760000"/>
              </a:gs>
            </a:gsLst>
            <a:path path="rect">
              <a:fillToRect r="100000" b="10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lgn="ctr">
              <a:spcBef>
                <a:spcPct val="0"/>
              </a:spcBef>
            </a:pPr>
            <a:r>
              <a:rPr lang="zh-CN" altLang="en-US" sz="2800" b="1" dirty="0">
                <a:solidFill>
                  <a:srgbClr val="44B9E8"/>
                </a:solidFill>
                <a:latin typeface="Times New Roman" pitchFamily="18" charset="0"/>
              </a:rPr>
              <a:t>总       则</a:t>
            </a:r>
          </a:p>
        </p:txBody>
      </p:sp>
      <p:sp>
        <p:nvSpPr>
          <p:cNvPr id="12" name="Line 6"/>
          <p:cNvSpPr>
            <a:spLocks noChangeShapeType="1"/>
          </p:cNvSpPr>
          <p:nvPr/>
        </p:nvSpPr>
        <p:spPr bwMode="auto">
          <a:xfrm>
            <a:off x="3837260" y="2215658"/>
            <a:ext cx="633413" cy="0"/>
          </a:xfrm>
          <a:prstGeom prst="line">
            <a:avLst/>
          </a:prstGeom>
          <a:noFill/>
          <a:ln w="9525">
            <a:solidFill>
              <a:srgbClr val="000000"/>
            </a:solidFill>
            <a:round/>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a:flatTx/>
          </a:bodyPr>
          <a:lstStyle/>
          <a:p>
            <a:pPr>
              <a:defRPr/>
            </a:pPr>
            <a:endParaRPr lang="zh-CN" altLang="en-US" kern="0" smtClean="0">
              <a:solidFill>
                <a:prstClr val="black"/>
              </a:solidFill>
            </a:endParaRPr>
          </a:p>
        </p:txBody>
      </p:sp>
      <p:sp>
        <p:nvSpPr>
          <p:cNvPr id="13" name="Rectangle 12"/>
          <p:cNvSpPr>
            <a:spLocks noChangeArrowheads="1"/>
          </p:cNvSpPr>
          <p:nvPr/>
        </p:nvSpPr>
        <p:spPr bwMode="auto">
          <a:xfrm>
            <a:off x="4505597" y="1955042"/>
            <a:ext cx="3094038" cy="461962"/>
          </a:xfrm>
          <a:prstGeom prst="rect">
            <a:avLst/>
          </a:prstGeom>
          <a:gradFill rotWithShape="0">
            <a:gsLst>
              <a:gs pos="0">
                <a:srgbClr val="FF0000"/>
              </a:gs>
              <a:gs pos="100000">
                <a:srgbClr val="760000"/>
              </a:gs>
            </a:gsLst>
            <a:path path="rect">
              <a:fillToRect r="100000" b="10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lgn="ctr">
              <a:spcBef>
                <a:spcPct val="0"/>
              </a:spcBef>
            </a:pPr>
            <a:endParaRPr lang="en-US" altLang="zh-CN" sz="2400" b="1" dirty="0">
              <a:solidFill>
                <a:srgbClr val="44B9E8"/>
              </a:solidFill>
              <a:latin typeface="仿宋_GB2312" pitchFamily="49" charset="-122"/>
              <a:ea typeface="仿宋_GB2312" pitchFamily="49" charset="-122"/>
            </a:endParaRPr>
          </a:p>
          <a:p>
            <a:pPr algn="ctr">
              <a:spcBef>
                <a:spcPct val="0"/>
              </a:spcBef>
            </a:pPr>
            <a:r>
              <a:rPr lang="zh-CN" altLang="en-US" sz="2400" b="1" dirty="0">
                <a:solidFill>
                  <a:srgbClr val="44B9E8"/>
                </a:solidFill>
                <a:latin typeface="宋体" pitchFamily="2" charset="-122"/>
              </a:rPr>
              <a:t>前期预防</a:t>
            </a:r>
            <a:endParaRPr lang="zh-CN" altLang="en-US" sz="2400" b="1" dirty="0">
              <a:solidFill>
                <a:srgbClr val="44B9E8"/>
              </a:solidFill>
              <a:latin typeface="仿宋_GB2312" pitchFamily="49" charset="-122"/>
              <a:ea typeface="仿宋_GB2312" pitchFamily="49" charset="-122"/>
            </a:endParaRPr>
          </a:p>
          <a:p>
            <a:pPr algn="ctr">
              <a:spcBef>
                <a:spcPct val="0"/>
              </a:spcBef>
            </a:pPr>
            <a:endParaRPr lang="zh-CN" altLang="en-US" sz="2400" b="1" dirty="0">
              <a:solidFill>
                <a:srgbClr val="44B9E8"/>
              </a:solidFill>
              <a:latin typeface="Times New Roman" pitchFamily="18" charset="0"/>
            </a:endParaRPr>
          </a:p>
        </p:txBody>
      </p:sp>
      <p:sp>
        <p:nvSpPr>
          <p:cNvPr id="14" name="Line 7"/>
          <p:cNvSpPr>
            <a:spLocks noChangeShapeType="1"/>
          </p:cNvSpPr>
          <p:nvPr/>
        </p:nvSpPr>
        <p:spPr bwMode="auto">
          <a:xfrm>
            <a:off x="3872184" y="3212976"/>
            <a:ext cx="633413" cy="0"/>
          </a:xfrm>
          <a:prstGeom prst="line">
            <a:avLst/>
          </a:prstGeom>
          <a:noFill/>
          <a:ln w="9525">
            <a:solidFill>
              <a:srgbClr val="000000"/>
            </a:solidFill>
            <a:round/>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a:flatTx/>
          </a:bodyPr>
          <a:lstStyle/>
          <a:p>
            <a:pPr>
              <a:defRPr/>
            </a:pPr>
            <a:endParaRPr lang="zh-CN" altLang="en-US" kern="0" smtClean="0">
              <a:solidFill>
                <a:prstClr val="black"/>
              </a:solidFill>
            </a:endParaRPr>
          </a:p>
        </p:txBody>
      </p:sp>
      <p:sp>
        <p:nvSpPr>
          <p:cNvPr id="15" name="Rectangle 13"/>
          <p:cNvSpPr>
            <a:spLocks noChangeArrowheads="1"/>
          </p:cNvSpPr>
          <p:nvPr/>
        </p:nvSpPr>
        <p:spPr bwMode="auto">
          <a:xfrm>
            <a:off x="4535996" y="2795034"/>
            <a:ext cx="3286148" cy="500066"/>
          </a:xfrm>
          <a:prstGeom prst="rect">
            <a:avLst/>
          </a:prstGeom>
          <a:gradFill rotWithShape="0">
            <a:gsLst>
              <a:gs pos="0">
                <a:srgbClr val="FF0000"/>
              </a:gs>
              <a:gs pos="100000">
                <a:srgbClr val="760000"/>
              </a:gs>
            </a:gsLst>
            <a:path path="rect">
              <a:fillToRect r="100000" b="10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lgn="ctr">
              <a:spcBef>
                <a:spcPct val="0"/>
              </a:spcBef>
            </a:pPr>
            <a:r>
              <a:rPr lang="zh-CN" altLang="en-US" sz="2400" b="1" dirty="0" smtClean="0">
                <a:solidFill>
                  <a:srgbClr val="44B9E8"/>
                </a:solidFill>
                <a:latin typeface="Times New Roman" pitchFamily="18" charset="0"/>
              </a:rPr>
              <a:t>劳动过程</a:t>
            </a:r>
            <a:r>
              <a:rPr lang="zh-CN" altLang="en-US" sz="2400" b="1" dirty="0">
                <a:solidFill>
                  <a:srgbClr val="44B9E8"/>
                </a:solidFill>
                <a:latin typeface="Times New Roman" pitchFamily="18" charset="0"/>
              </a:rPr>
              <a:t>中的防护与管理</a:t>
            </a:r>
          </a:p>
        </p:txBody>
      </p:sp>
      <p:sp>
        <p:nvSpPr>
          <p:cNvPr id="16" name="Line 8"/>
          <p:cNvSpPr>
            <a:spLocks noChangeShapeType="1"/>
          </p:cNvSpPr>
          <p:nvPr/>
        </p:nvSpPr>
        <p:spPr bwMode="auto">
          <a:xfrm>
            <a:off x="3861064" y="4073427"/>
            <a:ext cx="703263" cy="0"/>
          </a:xfrm>
          <a:prstGeom prst="line">
            <a:avLst/>
          </a:prstGeom>
          <a:noFill/>
          <a:ln w="9525">
            <a:solidFill>
              <a:srgbClr val="000000"/>
            </a:solidFill>
            <a:round/>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a:flatTx/>
          </a:bodyPr>
          <a:lstStyle/>
          <a:p>
            <a:pPr>
              <a:defRPr/>
            </a:pPr>
            <a:endParaRPr lang="zh-CN" altLang="en-US" kern="0" smtClean="0">
              <a:solidFill>
                <a:prstClr val="black"/>
              </a:solidFill>
            </a:endParaRPr>
          </a:p>
        </p:txBody>
      </p:sp>
      <p:sp>
        <p:nvSpPr>
          <p:cNvPr id="17" name="Line 8"/>
          <p:cNvSpPr>
            <a:spLocks noChangeShapeType="1"/>
          </p:cNvSpPr>
          <p:nvPr/>
        </p:nvSpPr>
        <p:spPr bwMode="auto">
          <a:xfrm>
            <a:off x="3861064" y="4869160"/>
            <a:ext cx="703263" cy="0"/>
          </a:xfrm>
          <a:prstGeom prst="line">
            <a:avLst/>
          </a:prstGeom>
          <a:noFill/>
          <a:ln w="9525">
            <a:solidFill>
              <a:srgbClr val="000000"/>
            </a:solidFill>
            <a:round/>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a:flatTx/>
          </a:bodyPr>
          <a:lstStyle/>
          <a:p>
            <a:pPr>
              <a:defRPr/>
            </a:pPr>
            <a:endParaRPr lang="zh-CN" altLang="en-US" kern="0" smtClean="0">
              <a:solidFill>
                <a:prstClr val="black"/>
              </a:solidFill>
            </a:endParaRPr>
          </a:p>
        </p:txBody>
      </p:sp>
      <p:sp>
        <p:nvSpPr>
          <p:cNvPr id="18" name="Line 8"/>
          <p:cNvSpPr>
            <a:spLocks noChangeShapeType="1"/>
          </p:cNvSpPr>
          <p:nvPr/>
        </p:nvSpPr>
        <p:spPr bwMode="auto">
          <a:xfrm>
            <a:off x="3861064" y="6597352"/>
            <a:ext cx="703263" cy="0"/>
          </a:xfrm>
          <a:prstGeom prst="line">
            <a:avLst/>
          </a:prstGeom>
          <a:noFill/>
          <a:ln w="9525">
            <a:solidFill>
              <a:srgbClr val="000000"/>
            </a:solidFill>
            <a:round/>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a:flatTx/>
          </a:bodyPr>
          <a:lstStyle/>
          <a:p>
            <a:pPr>
              <a:defRPr/>
            </a:pPr>
            <a:endParaRPr lang="zh-CN" altLang="en-US" kern="0" smtClean="0">
              <a:solidFill>
                <a:prstClr val="black"/>
              </a:solidFill>
            </a:endParaRPr>
          </a:p>
        </p:txBody>
      </p:sp>
      <p:sp>
        <p:nvSpPr>
          <p:cNvPr id="19" name="Line 8"/>
          <p:cNvSpPr>
            <a:spLocks noChangeShapeType="1"/>
          </p:cNvSpPr>
          <p:nvPr/>
        </p:nvSpPr>
        <p:spPr bwMode="auto">
          <a:xfrm>
            <a:off x="3802334" y="5733256"/>
            <a:ext cx="703263" cy="0"/>
          </a:xfrm>
          <a:prstGeom prst="line">
            <a:avLst/>
          </a:prstGeom>
          <a:noFill/>
          <a:ln w="9525">
            <a:solidFill>
              <a:srgbClr val="000000"/>
            </a:solidFill>
            <a:round/>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a:flatTx/>
          </a:bodyPr>
          <a:lstStyle/>
          <a:p>
            <a:pPr>
              <a:defRPr/>
            </a:pPr>
            <a:endParaRPr lang="zh-CN" altLang="en-US" kern="0" smtClean="0">
              <a:solidFill>
                <a:prstClr val="black"/>
              </a:solidFill>
            </a:endParaRPr>
          </a:p>
        </p:txBody>
      </p:sp>
      <p:sp>
        <p:nvSpPr>
          <p:cNvPr id="20" name="Rectangle 14"/>
          <p:cNvSpPr>
            <a:spLocks noChangeArrowheads="1"/>
          </p:cNvSpPr>
          <p:nvPr/>
        </p:nvSpPr>
        <p:spPr bwMode="auto">
          <a:xfrm>
            <a:off x="4588130" y="3673130"/>
            <a:ext cx="3357586" cy="533400"/>
          </a:xfrm>
          <a:prstGeom prst="rect">
            <a:avLst/>
          </a:prstGeom>
          <a:gradFill rotWithShape="0">
            <a:gsLst>
              <a:gs pos="0">
                <a:srgbClr val="FF0000"/>
              </a:gs>
              <a:gs pos="100000">
                <a:srgbClr val="760000"/>
              </a:gs>
            </a:gsLst>
            <a:path path="rect">
              <a:fillToRect r="100000" b="10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lgn="ctr">
              <a:spcBef>
                <a:spcPct val="0"/>
              </a:spcBef>
            </a:pPr>
            <a:r>
              <a:rPr lang="zh-CN" altLang="en-US" sz="2000" b="1" dirty="0">
                <a:solidFill>
                  <a:srgbClr val="44B9E8"/>
                </a:solidFill>
                <a:latin typeface="Times New Roman" pitchFamily="18" charset="0"/>
              </a:rPr>
              <a:t>职业病诊断与职业病病人保障</a:t>
            </a:r>
          </a:p>
        </p:txBody>
      </p:sp>
      <p:sp>
        <p:nvSpPr>
          <p:cNvPr id="21" name="Rectangle 15"/>
          <p:cNvSpPr>
            <a:spLocks noChangeArrowheads="1"/>
          </p:cNvSpPr>
          <p:nvPr/>
        </p:nvSpPr>
        <p:spPr bwMode="auto">
          <a:xfrm>
            <a:off x="4575666" y="4632767"/>
            <a:ext cx="3236914" cy="390524"/>
          </a:xfrm>
          <a:prstGeom prst="rect">
            <a:avLst/>
          </a:prstGeom>
          <a:gradFill rotWithShape="0">
            <a:gsLst>
              <a:gs pos="0">
                <a:srgbClr val="FF0000"/>
              </a:gs>
              <a:gs pos="100000">
                <a:srgbClr val="760000"/>
              </a:gs>
            </a:gsLst>
            <a:path path="rect">
              <a:fillToRect r="100000" b="10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lgn="ctr">
              <a:spcBef>
                <a:spcPct val="0"/>
              </a:spcBef>
            </a:pPr>
            <a:r>
              <a:rPr lang="zh-CN" altLang="en-US" sz="2800" b="1" dirty="0">
                <a:solidFill>
                  <a:srgbClr val="44B9E8"/>
                </a:solidFill>
                <a:latin typeface="Times New Roman" pitchFamily="18" charset="0"/>
              </a:rPr>
              <a:t>监督检查</a:t>
            </a:r>
            <a:endParaRPr lang="zh-CN" altLang="en-US" sz="2400" b="1" dirty="0">
              <a:solidFill>
                <a:srgbClr val="44B9E8"/>
              </a:solidFill>
              <a:latin typeface="Times New Roman" pitchFamily="18" charset="0"/>
            </a:endParaRPr>
          </a:p>
        </p:txBody>
      </p:sp>
      <p:sp>
        <p:nvSpPr>
          <p:cNvPr id="22" name="Rectangle 16"/>
          <p:cNvSpPr>
            <a:spLocks noChangeArrowheads="1"/>
          </p:cNvSpPr>
          <p:nvPr/>
        </p:nvSpPr>
        <p:spPr bwMode="auto">
          <a:xfrm>
            <a:off x="4535996" y="5390052"/>
            <a:ext cx="3094038" cy="461962"/>
          </a:xfrm>
          <a:prstGeom prst="rect">
            <a:avLst/>
          </a:prstGeom>
          <a:gradFill rotWithShape="0">
            <a:gsLst>
              <a:gs pos="0">
                <a:srgbClr val="FF0000"/>
              </a:gs>
              <a:gs pos="100000">
                <a:srgbClr val="760000"/>
              </a:gs>
            </a:gsLst>
            <a:path path="rect">
              <a:fillToRect r="100000" b="10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lgn="ctr">
              <a:spcBef>
                <a:spcPct val="0"/>
              </a:spcBef>
            </a:pPr>
            <a:r>
              <a:rPr lang="zh-CN" altLang="en-US" sz="2400" b="1" dirty="0">
                <a:solidFill>
                  <a:srgbClr val="44B9E8"/>
                </a:solidFill>
                <a:latin typeface="Times New Roman" pitchFamily="18" charset="0"/>
              </a:rPr>
              <a:t>法律责任</a:t>
            </a:r>
          </a:p>
        </p:txBody>
      </p:sp>
      <p:sp>
        <p:nvSpPr>
          <p:cNvPr id="23" name="Rectangle 18"/>
          <p:cNvSpPr>
            <a:spLocks noChangeArrowheads="1"/>
          </p:cNvSpPr>
          <p:nvPr/>
        </p:nvSpPr>
        <p:spPr bwMode="auto">
          <a:xfrm>
            <a:off x="4588130" y="6218776"/>
            <a:ext cx="3094038" cy="533400"/>
          </a:xfrm>
          <a:prstGeom prst="rect">
            <a:avLst/>
          </a:prstGeom>
          <a:gradFill rotWithShape="0">
            <a:gsLst>
              <a:gs pos="0">
                <a:srgbClr val="FF0000"/>
              </a:gs>
              <a:gs pos="100000">
                <a:srgbClr val="760000"/>
              </a:gs>
            </a:gsLst>
            <a:path path="rect">
              <a:fillToRect r="100000" b="10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lgn="ctr">
              <a:spcBef>
                <a:spcPct val="0"/>
              </a:spcBef>
            </a:pPr>
            <a:r>
              <a:rPr lang="zh-CN" altLang="en-US" sz="2400" b="1">
                <a:solidFill>
                  <a:srgbClr val="44B9E8"/>
                </a:solidFill>
                <a:latin typeface="Times New Roman" pitchFamily="18" charset="0"/>
              </a:rPr>
              <a:t>附　则</a:t>
            </a:r>
          </a:p>
        </p:txBody>
      </p:sp>
    </p:spTree>
    <p:extLst>
      <p:ext uri="{BB962C8B-B14F-4D97-AF65-F5344CB8AC3E}">
        <p14:creationId xmlns:p14="http://schemas.microsoft.com/office/powerpoint/2010/main" xmlns="" val="4224553438"/>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0" y="1052736"/>
            <a:ext cx="9144000" cy="5616624"/>
          </a:xfrm>
        </p:spPr>
        <p:txBody>
          <a:bodyPr>
            <a:normAutofit/>
          </a:bodyPr>
          <a:lstStyle/>
          <a:p>
            <a:pPr marL="109728" indent="0">
              <a:buClr>
                <a:srgbClr val="002060"/>
              </a:buClr>
              <a:buNone/>
            </a:pPr>
            <a:endParaRPr lang="zh-CN" altLang="en-US" sz="2600" b="1" dirty="0">
              <a:solidFill>
                <a:srgbClr val="002060"/>
              </a:solidFill>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巡查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172823" y="116632"/>
            <a:ext cx="936104" cy="936104"/>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1" y="1196752"/>
            <a:ext cx="9144000" cy="5661248"/>
          </a:xfrm>
          <a:prstGeom prst="rect">
            <a:avLst/>
          </a:prstGeom>
          <a:noFill/>
          <a:ln w="9525">
            <a:noFill/>
            <a:miter lim="800000"/>
            <a:headEnd/>
            <a:tailEnd/>
          </a:ln>
        </p:spPr>
      </p:pic>
    </p:spTree>
    <p:extLst>
      <p:ext uri="{BB962C8B-B14F-4D97-AF65-F5344CB8AC3E}">
        <p14:creationId xmlns:p14="http://schemas.microsoft.com/office/powerpoint/2010/main" xmlns="" val="505561599"/>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052736"/>
            <a:ext cx="8363272" cy="5400600"/>
          </a:xfrm>
        </p:spPr>
        <p:txBody>
          <a:bodyPr>
            <a:normAutofit/>
          </a:bodyPr>
          <a:lstStyle/>
          <a:p>
            <a:pPr marL="109728" indent="0">
              <a:buClr>
                <a:schemeClr val="accent2"/>
              </a:buClr>
              <a:buNone/>
            </a:pPr>
            <a:endParaRPr lang="zh-CN" altLang="en-US" sz="2600" b="1" dirty="0">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巡查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3" cstate="print"/>
          <a:srcRect/>
          <a:stretch>
            <a:fillRect/>
          </a:stretch>
        </p:blipFill>
        <p:spPr bwMode="auto">
          <a:xfrm>
            <a:off x="251520" y="404664"/>
            <a:ext cx="936104" cy="936104"/>
          </a:xfrm>
          <a:prstGeom prst="rect">
            <a:avLst/>
          </a:prstGeom>
          <a:noFill/>
          <a:ln w="9525">
            <a:noFill/>
            <a:miter lim="800000"/>
            <a:headEnd/>
            <a:tailEnd/>
          </a:ln>
        </p:spPr>
      </p:pic>
      <p:grpSp>
        <p:nvGrpSpPr>
          <p:cNvPr id="6" name="Group 3"/>
          <p:cNvGrpSpPr>
            <a:grpSpLocks/>
          </p:cNvGrpSpPr>
          <p:nvPr/>
        </p:nvGrpSpPr>
        <p:grpSpPr bwMode="auto">
          <a:xfrm>
            <a:off x="539552" y="1052736"/>
            <a:ext cx="6782668" cy="5050532"/>
            <a:chOff x="1714" y="1232"/>
            <a:chExt cx="3660" cy="2453"/>
          </a:xfrm>
        </p:grpSpPr>
        <p:sp>
          <p:nvSpPr>
            <p:cNvPr id="7" name="Line 4"/>
            <p:cNvSpPr>
              <a:spLocks noChangeShapeType="1"/>
            </p:cNvSpPr>
            <p:nvPr/>
          </p:nvSpPr>
          <p:spPr bwMode="auto">
            <a:xfrm>
              <a:off x="2462" y="2160"/>
              <a:ext cx="1" cy="143"/>
            </a:xfrm>
            <a:prstGeom prst="line">
              <a:avLst/>
            </a:prstGeom>
            <a:noFill/>
            <a:ln w="20638">
              <a:solidFill>
                <a:srgbClr val="000000"/>
              </a:solidFill>
              <a:round/>
              <a:headEnd/>
              <a:tailEnd/>
            </a:ln>
          </p:spPr>
          <p:txBody>
            <a:bodyPr/>
            <a:lstStyle/>
            <a:p>
              <a:pPr>
                <a:defRPr/>
              </a:pPr>
              <a:endParaRPr lang="zh-CN" altLang="en-US" kern="0" smtClean="0">
                <a:solidFill>
                  <a:prstClr val="black"/>
                </a:solidFill>
              </a:endParaRPr>
            </a:p>
          </p:txBody>
        </p:sp>
        <p:sp>
          <p:nvSpPr>
            <p:cNvPr id="8" name="Line 5"/>
            <p:cNvSpPr>
              <a:spLocks noChangeShapeType="1"/>
            </p:cNvSpPr>
            <p:nvPr/>
          </p:nvSpPr>
          <p:spPr bwMode="auto">
            <a:xfrm>
              <a:off x="3439" y="1490"/>
              <a:ext cx="1" cy="288"/>
            </a:xfrm>
            <a:prstGeom prst="line">
              <a:avLst/>
            </a:prstGeom>
            <a:noFill/>
            <a:ln w="20638">
              <a:solidFill>
                <a:srgbClr val="000000"/>
              </a:solidFill>
              <a:round/>
              <a:headEnd/>
              <a:tailEnd/>
            </a:ln>
          </p:spPr>
          <p:txBody>
            <a:bodyPr/>
            <a:lstStyle/>
            <a:p>
              <a:pPr>
                <a:defRPr/>
              </a:pPr>
              <a:endParaRPr lang="zh-CN" altLang="en-US" kern="0" smtClean="0">
                <a:solidFill>
                  <a:prstClr val="black"/>
                </a:solidFill>
              </a:endParaRPr>
            </a:p>
          </p:txBody>
        </p:sp>
        <p:sp>
          <p:nvSpPr>
            <p:cNvPr id="9" name="Line 6"/>
            <p:cNvSpPr>
              <a:spLocks noChangeShapeType="1"/>
            </p:cNvSpPr>
            <p:nvPr/>
          </p:nvSpPr>
          <p:spPr bwMode="auto">
            <a:xfrm>
              <a:off x="3439" y="1910"/>
              <a:ext cx="1" cy="235"/>
            </a:xfrm>
            <a:prstGeom prst="line">
              <a:avLst/>
            </a:prstGeom>
            <a:noFill/>
            <a:ln w="20638">
              <a:solidFill>
                <a:srgbClr val="000000"/>
              </a:solidFill>
              <a:round/>
              <a:headEnd/>
              <a:tailEnd/>
            </a:ln>
          </p:spPr>
          <p:txBody>
            <a:bodyPr/>
            <a:lstStyle/>
            <a:p>
              <a:pPr>
                <a:defRPr/>
              </a:pPr>
              <a:endParaRPr lang="zh-CN" altLang="en-US" kern="0" smtClean="0">
                <a:solidFill>
                  <a:prstClr val="black"/>
                </a:solidFill>
              </a:endParaRPr>
            </a:p>
          </p:txBody>
        </p:sp>
        <p:sp>
          <p:nvSpPr>
            <p:cNvPr id="10" name="Line 7"/>
            <p:cNvSpPr>
              <a:spLocks noChangeShapeType="1"/>
            </p:cNvSpPr>
            <p:nvPr/>
          </p:nvSpPr>
          <p:spPr bwMode="auto">
            <a:xfrm>
              <a:off x="4415" y="2160"/>
              <a:ext cx="1" cy="143"/>
            </a:xfrm>
            <a:prstGeom prst="line">
              <a:avLst/>
            </a:prstGeom>
            <a:noFill/>
            <a:ln w="20638">
              <a:solidFill>
                <a:srgbClr val="000000"/>
              </a:solidFill>
              <a:round/>
              <a:headEnd/>
              <a:tailEnd/>
            </a:ln>
          </p:spPr>
          <p:txBody>
            <a:bodyPr/>
            <a:lstStyle/>
            <a:p>
              <a:pPr>
                <a:defRPr/>
              </a:pPr>
              <a:endParaRPr lang="zh-CN" altLang="en-US" kern="0" smtClean="0">
                <a:solidFill>
                  <a:prstClr val="black"/>
                </a:solidFill>
              </a:endParaRPr>
            </a:p>
          </p:txBody>
        </p:sp>
        <p:sp>
          <p:nvSpPr>
            <p:cNvPr id="11" name="Line 8"/>
            <p:cNvSpPr>
              <a:spLocks noChangeShapeType="1"/>
            </p:cNvSpPr>
            <p:nvPr/>
          </p:nvSpPr>
          <p:spPr bwMode="auto">
            <a:xfrm>
              <a:off x="2462" y="2160"/>
              <a:ext cx="977" cy="1"/>
            </a:xfrm>
            <a:prstGeom prst="line">
              <a:avLst/>
            </a:prstGeom>
            <a:noFill/>
            <a:ln w="20638">
              <a:solidFill>
                <a:srgbClr val="000000"/>
              </a:solidFill>
              <a:round/>
              <a:headEnd/>
              <a:tailEnd/>
            </a:ln>
          </p:spPr>
          <p:txBody>
            <a:bodyPr/>
            <a:lstStyle/>
            <a:p>
              <a:pPr>
                <a:defRPr/>
              </a:pPr>
              <a:endParaRPr lang="zh-CN" altLang="en-US" kern="0" smtClean="0">
                <a:solidFill>
                  <a:prstClr val="black"/>
                </a:solidFill>
              </a:endParaRPr>
            </a:p>
          </p:txBody>
        </p:sp>
        <p:sp>
          <p:nvSpPr>
            <p:cNvPr id="12" name="Line 9"/>
            <p:cNvSpPr>
              <a:spLocks noChangeShapeType="1"/>
            </p:cNvSpPr>
            <p:nvPr/>
          </p:nvSpPr>
          <p:spPr bwMode="auto">
            <a:xfrm>
              <a:off x="3439" y="2160"/>
              <a:ext cx="976" cy="1"/>
            </a:xfrm>
            <a:prstGeom prst="line">
              <a:avLst/>
            </a:prstGeom>
            <a:noFill/>
            <a:ln w="20638">
              <a:solidFill>
                <a:srgbClr val="000000"/>
              </a:solidFill>
              <a:round/>
              <a:headEnd/>
              <a:tailEnd/>
            </a:ln>
          </p:spPr>
          <p:txBody>
            <a:bodyPr/>
            <a:lstStyle/>
            <a:p>
              <a:pPr>
                <a:defRPr/>
              </a:pPr>
              <a:endParaRPr lang="zh-CN" altLang="en-US" kern="0" smtClean="0">
                <a:solidFill>
                  <a:prstClr val="black"/>
                </a:solidFill>
              </a:endParaRPr>
            </a:p>
          </p:txBody>
        </p:sp>
        <p:sp>
          <p:nvSpPr>
            <p:cNvPr id="13" name="Line 10"/>
            <p:cNvSpPr>
              <a:spLocks noChangeShapeType="1"/>
            </p:cNvSpPr>
            <p:nvPr/>
          </p:nvSpPr>
          <p:spPr bwMode="auto">
            <a:xfrm>
              <a:off x="2462" y="2560"/>
              <a:ext cx="1" cy="287"/>
            </a:xfrm>
            <a:prstGeom prst="line">
              <a:avLst/>
            </a:prstGeom>
            <a:noFill/>
            <a:ln w="20638">
              <a:solidFill>
                <a:srgbClr val="000000"/>
              </a:solidFill>
              <a:round/>
              <a:headEnd/>
              <a:tailEnd/>
            </a:ln>
          </p:spPr>
          <p:txBody>
            <a:bodyPr/>
            <a:lstStyle/>
            <a:p>
              <a:pPr>
                <a:defRPr/>
              </a:pPr>
              <a:endParaRPr lang="zh-CN" altLang="en-US" kern="0" smtClean="0">
                <a:solidFill>
                  <a:prstClr val="black"/>
                </a:solidFill>
              </a:endParaRPr>
            </a:p>
          </p:txBody>
        </p:sp>
        <p:sp>
          <p:nvSpPr>
            <p:cNvPr id="14" name="Line 11"/>
            <p:cNvSpPr>
              <a:spLocks noChangeShapeType="1"/>
            </p:cNvSpPr>
            <p:nvPr/>
          </p:nvSpPr>
          <p:spPr bwMode="auto">
            <a:xfrm>
              <a:off x="2462" y="3104"/>
              <a:ext cx="1" cy="288"/>
            </a:xfrm>
            <a:prstGeom prst="line">
              <a:avLst/>
            </a:prstGeom>
            <a:noFill/>
            <a:ln w="20638">
              <a:solidFill>
                <a:srgbClr val="000000"/>
              </a:solidFill>
              <a:round/>
              <a:headEnd/>
              <a:tailEnd/>
            </a:ln>
          </p:spPr>
          <p:txBody>
            <a:bodyPr/>
            <a:lstStyle/>
            <a:p>
              <a:pPr>
                <a:defRPr/>
              </a:pPr>
              <a:endParaRPr lang="zh-CN" altLang="en-US" kern="0" smtClean="0">
                <a:solidFill>
                  <a:prstClr val="black"/>
                </a:solidFill>
              </a:endParaRPr>
            </a:p>
          </p:txBody>
        </p:sp>
        <p:sp>
          <p:nvSpPr>
            <p:cNvPr id="15" name="Rectangle 12">
              <a:extLst>
                <a:ext uri="{FF2B5EF4-FFF2-40B4-BE49-F238E27FC236}"/>
              </a:extLst>
            </p:cNvPr>
            <p:cNvSpPr>
              <a:spLocks noChangeArrowheads="1"/>
            </p:cNvSpPr>
            <p:nvPr/>
          </p:nvSpPr>
          <p:spPr bwMode="auto">
            <a:xfrm>
              <a:off x="1728" y="3391"/>
              <a:ext cx="1438" cy="294"/>
            </a:xfrm>
            <a:prstGeom prst="rect">
              <a:avLst/>
            </a:prstGeom>
            <a:solidFill>
              <a:sysClr val="window" lastClr="FFFFFF">
                <a:lumMod val="95000"/>
              </a:sysClr>
            </a:solidFill>
            <a:ln w="20638">
              <a:solidFill>
                <a:srgbClr val="808080"/>
              </a:solidFill>
              <a:miter lim="800000"/>
            </a:ln>
          </p:spPr>
          <p:txBody>
            <a:bodyPr/>
            <a:lstStyle/>
            <a:p>
              <a:pPr algn="ctr">
                <a:buFont typeface="Arial" charset="0"/>
                <a:buNone/>
                <a:defRPr/>
              </a:pPr>
              <a:r>
                <a:rPr kumimoji="1" lang="zh-CN" altLang="en-US" b="1" kern="0" dirty="0">
                  <a:solidFill>
                    <a:srgbClr val="0062AC"/>
                  </a:solidFill>
                  <a:latin typeface="Calibri Light"/>
                </a:rPr>
                <a:t>一批地方法规</a:t>
              </a:r>
            </a:p>
          </p:txBody>
        </p:sp>
        <p:sp>
          <p:nvSpPr>
            <p:cNvPr id="16" name="Rectangle 13">
              <a:extLst>
                <a:ext uri="{FF2B5EF4-FFF2-40B4-BE49-F238E27FC236}"/>
              </a:extLst>
            </p:cNvPr>
            <p:cNvSpPr>
              <a:spLocks noChangeArrowheads="1"/>
            </p:cNvSpPr>
            <p:nvPr/>
          </p:nvSpPr>
          <p:spPr bwMode="auto">
            <a:xfrm>
              <a:off x="1728" y="2847"/>
              <a:ext cx="1438" cy="294"/>
            </a:xfrm>
            <a:prstGeom prst="rect">
              <a:avLst/>
            </a:prstGeom>
            <a:solidFill>
              <a:sysClr val="window" lastClr="FFFFFF">
                <a:lumMod val="95000"/>
              </a:sysClr>
            </a:solidFill>
            <a:ln w="20638">
              <a:solidFill>
                <a:srgbClr val="808080"/>
              </a:solidFill>
              <a:miter lim="800000"/>
            </a:ln>
          </p:spPr>
          <p:txBody>
            <a:bodyPr/>
            <a:lstStyle/>
            <a:p>
              <a:pPr algn="ctr">
                <a:buFont typeface="Arial" charset="0"/>
                <a:buNone/>
                <a:defRPr/>
              </a:pPr>
              <a:r>
                <a:rPr kumimoji="1" lang="en-US" altLang="zh-CN" b="1" kern="0" dirty="0" smtClean="0">
                  <a:solidFill>
                    <a:srgbClr val="0062AC"/>
                  </a:solidFill>
                  <a:latin typeface="Calibri Light"/>
                </a:rPr>
                <a:t>11</a:t>
              </a:r>
              <a:r>
                <a:rPr kumimoji="1" lang="zh-CN" altLang="en-US" b="1" kern="0" dirty="0" smtClean="0">
                  <a:solidFill>
                    <a:srgbClr val="0062AC"/>
                  </a:solidFill>
                  <a:latin typeface="Calibri Light"/>
                </a:rPr>
                <a:t>部</a:t>
              </a:r>
              <a:r>
                <a:rPr kumimoji="1" lang="zh-CN" altLang="en-US" b="1" kern="0" dirty="0">
                  <a:solidFill>
                    <a:srgbClr val="0062AC"/>
                  </a:solidFill>
                  <a:latin typeface="Calibri Light"/>
                </a:rPr>
                <a:t>规章</a:t>
              </a:r>
            </a:p>
          </p:txBody>
        </p:sp>
        <p:sp>
          <p:nvSpPr>
            <p:cNvPr id="17" name="Rectangle 14">
              <a:extLst>
                <a:ext uri="{FF2B5EF4-FFF2-40B4-BE49-F238E27FC236}"/>
              </a:extLst>
            </p:cNvPr>
            <p:cNvSpPr>
              <a:spLocks noChangeArrowheads="1"/>
            </p:cNvSpPr>
            <p:nvPr/>
          </p:nvSpPr>
          <p:spPr bwMode="auto">
            <a:xfrm>
              <a:off x="1714" y="2298"/>
              <a:ext cx="1440" cy="291"/>
            </a:xfrm>
            <a:prstGeom prst="rect">
              <a:avLst/>
            </a:prstGeom>
            <a:solidFill>
              <a:sysClr val="window" lastClr="FFFFFF">
                <a:lumMod val="95000"/>
              </a:sysClr>
            </a:solidFill>
            <a:ln w="20638">
              <a:solidFill>
                <a:srgbClr val="808080"/>
              </a:solidFill>
              <a:miter lim="800000"/>
            </a:ln>
          </p:spPr>
          <p:txBody>
            <a:bodyPr/>
            <a:lstStyle/>
            <a:p>
              <a:pPr algn="ctr">
                <a:buFont typeface="Arial" charset="0"/>
                <a:buNone/>
                <a:defRPr/>
              </a:pPr>
              <a:r>
                <a:rPr kumimoji="1" lang="en-US" altLang="zh-CN" b="1" kern="0" dirty="0">
                  <a:solidFill>
                    <a:srgbClr val="0062AC"/>
                  </a:solidFill>
                  <a:latin typeface="Calibri Light"/>
                </a:rPr>
                <a:t>5</a:t>
              </a:r>
              <a:r>
                <a:rPr kumimoji="1" lang="zh-CN" altLang="en-US" b="1" kern="0" dirty="0">
                  <a:solidFill>
                    <a:srgbClr val="0062AC"/>
                  </a:solidFill>
                  <a:latin typeface="Calibri Light"/>
                </a:rPr>
                <a:t>部行政法规</a:t>
              </a:r>
            </a:p>
          </p:txBody>
        </p:sp>
        <p:sp>
          <p:nvSpPr>
            <p:cNvPr id="18" name="Line 15"/>
            <p:cNvSpPr>
              <a:spLocks noChangeShapeType="1"/>
            </p:cNvSpPr>
            <p:nvPr/>
          </p:nvSpPr>
          <p:spPr bwMode="auto">
            <a:xfrm>
              <a:off x="4415" y="2560"/>
              <a:ext cx="1" cy="287"/>
            </a:xfrm>
            <a:prstGeom prst="line">
              <a:avLst/>
            </a:prstGeom>
            <a:noFill/>
            <a:ln w="20638">
              <a:solidFill>
                <a:srgbClr val="000000"/>
              </a:solidFill>
              <a:round/>
              <a:headEnd/>
              <a:tailEnd/>
            </a:ln>
          </p:spPr>
          <p:txBody>
            <a:bodyPr/>
            <a:lstStyle/>
            <a:p>
              <a:pPr>
                <a:defRPr/>
              </a:pPr>
              <a:endParaRPr lang="zh-CN" altLang="en-US" kern="0" smtClean="0">
                <a:solidFill>
                  <a:prstClr val="black"/>
                </a:solidFill>
              </a:endParaRPr>
            </a:p>
          </p:txBody>
        </p:sp>
        <p:sp>
          <p:nvSpPr>
            <p:cNvPr id="19" name="Line 16"/>
            <p:cNvSpPr>
              <a:spLocks noChangeShapeType="1"/>
            </p:cNvSpPr>
            <p:nvPr/>
          </p:nvSpPr>
          <p:spPr bwMode="auto">
            <a:xfrm>
              <a:off x="4415" y="3104"/>
              <a:ext cx="1" cy="288"/>
            </a:xfrm>
            <a:prstGeom prst="line">
              <a:avLst/>
            </a:prstGeom>
            <a:noFill/>
            <a:ln w="20638">
              <a:solidFill>
                <a:srgbClr val="000000"/>
              </a:solidFill>
              <a:round/>
              <a:headEnd/>
              <a:tailEnd/>
            </a:ln>
          </p:spPr>
          <p:txBody>
            <a:bodyPr/>
            <a:lstStyle/>
            <a:p>
              <a:pPr>
                <a:defRPr/>
              </a:pPr>
              <a:endParaRPr lang="zh-CN" altLang="en-US" kern="0" smtClean="0">
                <a:solidFill>
                  <a:prstClr val="black"/>
                </a:solidFill>
              </a:endParaRPr>
            </a:p>
          </p:txBody>
        </p:sp>
        <p:sp>
          <p:nvSpPr>
            <p:cNvPr id="20" name="Rectangle 17">
              <a:extLst>
                <a:ext uri="{FF2B5EF4-FFF2-40B4-BE49-F238E27FC236}"/>
              </a:extLst>
            </p:cNvPr>
            <p:cNvSpPr>
              <a:spLocks noChangeArrowheads="1"/>
            </p:cNvSpPr>
            <p:nvPr/>
          </p:nvSpPr>
          <p:spPr bwMode="auto">
            <a:xfrm>
              <a:off x="3449" y="3391"/>
              <a:ext cx="1924" cy="294"/>
            </a:xfrm>
            <a:prstGeom prst="rect">
              <a:avLst/>
            </a:prstGeom>
            <a:solidFill>
              <a:sysClr val="window" lastClr="FFFFFF">
                <a:lumMod val="95000"/>
              </a:sysClr>
            </a:solidFill>
            <a:ln w="20638">
              <a:solidFill>
                <a:srgbClr val="808080"/>
              </a:solidFill>
              <a:miter lim="800000"/>
            </a:ln>
          </p:spPr>
          <p:txBody>
            <a:bodyPr/>
            <a:lstStyle/>
            <a:p>
              <a:pPr algn="ctr">
                <a:buFont typeface="Arial" charset="0"/>
                <a:buNone/>
                <a:defRPr/>
              </a:pPr>
              <a:r>
                <a:rPr kumimoji="1" lang="zh-CN" altLang="en-US" b="1" kern="0" dirty="0">
                  <a:solidFill>
                    <a:srgbClr val="0062AC"/>
                  </a:solidFill>
                  <a:latin typeface="Calibri Light"/>
                </a:rPr>
                <a:t>一批地方标准</a:t>
              </a:r>
            </a:p>
          </p:txBody>
        </p:sp>
        <p:sp>
          <p:nvSpPr>
            <p:cNvPr id="21" name="Rectangle 18">
              <a:extLst>
                <a:ext uri="{FF2B5EF4-FFF2-40B4-BE49-F238E27FC236}"/>
              </a:extLst>
            </p:cNvPr>
            <p:cNvSpPr>
              <a:spLocks noChangeArrowheads="1"/>
            </p:cNvSpPr>
            <p:nvPr/>
          </p:nvSpPr>
          <p:spPr bwMode="auto">
            <a:xfrm>
              <a:off x="3443" y="2847"/>
              <a:ext cx="1930" cy="294"/>
            </a:xfrm>
            <a:prstGeom prst="rect">
              <a:avLst/>
            </a:prstGeom>
            <a:solidFill>
              <a:sysClr val="window" lastClr="FFFFFF">
                <a:lumMod val="95000"/>
              </a:sysClr>
            </a:solidFill>
            <a:ln w="20638">
              <a:solidFill>
                <a:srgbClr val="808080"/>
              </a:solidFill>
              <a:miter lim="800000"/>
            </a:ln>
          </p:spPr>
          <p:txBody>
            <a:bodyPr/>
            <a:lstStyle/>
            <a:p>
              <a:pPr algn="ctr">
                <a:buFont typeface="Arial" charset="0"/>
                <a:buNone/>
                <a:defRPr/>
              </a:pPr>
              <a:r>
                <a:rPr kumimoji="1" lang="en-US" altLang="zh-CN" b="1" kern="0" dirty="0">
                  <a:solidFill>
                    <a:srgbClr val="0062AC"/>
                  </a:solidFill>
                  <a:latin typeface="Calibri Light"/>
                </a:rPr>
                <a:t>120</a:t>
              </a:r>
              <a:r>
                <a:rPr kumimoji="1" lang="zh-CN" altLang="en-US" b="1" kern="0" dirty="0">
                  <a:solidFill>
                    <a:srgbClr val="0062AC"/>
                  </a:solidFill>
                  <a:latin typeface="Calibri Light"/>
                </a:rPr>
                <a:t>项行业标准（</a:t>
              </a:r>
              <a:r>
                <a:rPr kumimoji="1" lang="en-US" altLang="zh-CN" b="1" kern="0" dirty="0">
                  <a:solidFill>
                    <a:srgbClr val="0062AC"/>
                  </a:solidFill>
                  <a:latin typeface="Calibri Light"/>
                </a:rPr>
                <a:t>AQ</a:t>
              </a:r>
              <a:r>
                <a:rPr kumimoji="1" lang="zh-CN" altLang="en-US" b="1" kern="0" dirty="0">
                  <a:solidFill>
                    <a:srgbClr val="0062AC"/>
                  </a:solidFill>
                  <a:latin typeface="Calibri Light"/>
                </a:rPr>
                <a:t>）</a:t>
              </a:r>
            </a:p>
          </p:txBody>
        </p:sp>
        <p:sp>
          <p:nvSpPr>
            <p:cNvPr id="22" name="Rectangle 19">
              <a:extLst>
                <a:ext uri="{FF2B5EF4-FFF2-40B4-BE49-F238E27FC236}"/>
              </a:extLst>
            </p:cNvPr>
            <p:cNvSpPr>
              <a:spLocks noChangeArrowheads="1"/>
            </p:cNvSpPr>
            <p:nvPr/>
          </p:nvSpPr>
          <p:spPr bwMode="auto">
            <a:xfrm>
              <a:off x="3459" y="2294"/>
              <a:ext cx="1915" cy="291"/>
            </a:xfrm>
            <a:prstGeom prst="rect">
              <a:avLst/>
            </a:prstGeom>
            <a:solidFill>
              <a:sysClr val="window" lastClr="FFFFFF">
                <a:lumMod val="95000"/>
              </a:sysClr>
            </a:solidFill>
            <a:ln w="20638">
              <a:solidFill>
                <a:srgbClr val="808080"/>
              </a:solidFill>
              <a:miter lim="800000"/>
            </a:ln>
          </p:spPr>
          <p:txBody>
            <a:bodyPr/>
            <a:lstStyle/>
            <a:p>
              <a:pPr algn="ctr">
                <a:buFont typeface="Arial" charset="0"/>
                <a:buNone/>
                <a:defRPr/>
              </a:pPr>
              <a:r>
                <a:rPr kumimoji="1" lang="en-US" altLang="zh-CN" sz="1600" b="1" kern="0" dirty="0">
                  <a:solidFill>
                    <a:srgbClr val="0062AC"/>
                  </a:solidFill>
                  <a:latin typeface="Calibri Light"/>
                </a:rPr>
                <a:t>435</a:t>
              </a:r>
              <a:r>
                <a:rPr kumimoji="1" lang="zh-CN" altLang="en-US" sz="1600" b="1" kern="0" dirty="0">
                  <a:solidFill>
                    <a:srgbClr val="0062AC"/>
                  </a:solidFill>
                  <a:latin typeface="Calibri Light"/>
                </a:rPr>
                <a:t>余项国家标准（</a:t>
              </a:r>
              <a:r>
                <a:rPr kumimoji="1" lang="en-US" altLang="zh-CN" sz="1600" b="1" kern="0" dirty="0">
                  <a:solidFill>
                    <a:srgbClr val="0062AC"/>
                  </a:solidFill>
                  <a:latin typeface="Calibri Light"/>
                </a:rPr>
                <a:t>GB+GBZ</a:t>
              </a:r>
              <a:r>
                <a:rPr kumimoji="1" lang="zh-CN" altLang="en-US" sz="1600" b="1" kern="0" dirty="0">
                  <a:solidFill>
                    <a:srgbClr val="0062AC"/>
                  </a:solidFill>
                  <a:latin typeface="Calibri Light"/>
                </a:rPr>
                <a:t>）</a:t>
              </a:r>
            </a:p>
          </p:txBody>
        </p:sp>
        <p:sp>
          <p:nvSpPr>
            <p:cNvPr id="23" name="Rectangle 20">
              <a:extLst>
                <a:ext uri="{FF2B5EF4-FFF2-40B4-BE49-F238E27FC236}"/>
              </a:extLst>
            </p:cNvPr>
            <p:cNvSpPr>
              <a:spLocks noChangeArrowheads="1"/>
            </p:cNvSpPr>
            <p:nvPr/>
          </p:nvSpPr>
          <p:spPr bwMode="auto">
            <a:xfrm>
              <a:off x="2694" y="1730"/>
              <a:ext cx="1664" cy="291"/>
            </a:xfrm>
            <a:prstGeom prst="rect">
              <a:avLst/>
            </a:prstGeom>
            <a:solidFill>
              <a:sysClr val="window" lastClr="FFFFFF">
                <a:lumMod val="95000"/>
              </a:sysClr>
            </a:solidFill>
            <a:ln w="20638">
              <a:solidFill>
                <a:srgbClr val="808080"/>
              </a:solidFill>
              <a:miter lim="800000"/>
            </a:ln>
          </p:spPr>
          <p:txBody>
            <a:bodyPr/>
            <a:lstStyle/>
            <a:p>
              <a:pPr algn="ctr">
                <a:buFont typeface="Arial" charset="0"/>
                <a:buNone/>
                <a:defRPr/>
              </a:pPr>
              <a:r>
                <a:rPr kumimoji="1" lang="zh-CN" altLang="en-US" b="1" kern="0" dirty="0">
                  <a:solidFill>
                    <a:srgbClr val="C00000"/>
                  </a:solidFill>
                  <a:latin typeface="Calibri Light"/>
                </a:rPr>
                <a:t>职业病防治法</a:t>
              </a:r>
            </a:p>
          </p:txBody>
        </p:sp>
        <p:sp>
          <p:nvSpPr>
            <p:cNvPr id="24" name="Rectangle 21">
              <a:extLst>
                <a:ext uri="{FF2B5EF4-FFF2-40B4-BE49-F238E27FC236}"/>
              </a:extLst>
            </p:cNvPr>
            <p:cNvSpPr>
              <a:spLocks noChangeArrowheads="1"/>
            </p:cNvSpPr>
            <p:nvPr/>
          </p:nvSpPr>
          <p:spPr bwMode="auto">
            <a:xfrm>
              <a:off x="2949" y="1232"/>
              <a:ext cx="1020" cy="258"/>
            </a:xfrm>
            <a:prstGeom prst="rect">
              <a:avLst/>
            </a:prstGeom>
            <a:solidFill>
              <a:sysClr val="window" lastClr="FFFFFF">
                <a:lumMod val="95000"/>
              </a:sysClr>
            </a:solidFill>
            <a:ln w="20638">
              <a:solidFill>
                <a:srgbClr val="808080"/>
              </a:solidFill>
              <a:miter lim="800000"/>
            </a:ln>
          </p:spPr>
          <p:txBody>
            <a:bodyPr tIns="0" bIns="0"/>
            <a:lstStyle/>
            <a:p>
              <a:pPr algn="ctr">
                <a:buFont typeface="Arial" charset="0"/>
                <a:buNone/>
                <a:defRPr/>
              </a:pPr>
              <a:r>
                <a:rPr kumimoji="1" lang="zh-CN" altLang="en-US" sz="2000" b="1" kern="0" dirty="0">
                  <a:solidFill>
                    <a:srgbClr val="0062AC"/>
                  </a:solidFill>
                  <a:latin typeface="Calibri Light"/>
                </a:rPr>
                <a:t>宪法</a:t>
              </a:r>
            </a:p>
          </p:txBody>
        </p:sp>
      </p:grpSp>
      <p:graphicFrame>
        <p:nvGraphicFramePr>
          <p:cNvPr id="25" name="Object 43"/>
          <p:cNvGraphicFramePr>
            <a:graphicFrameLocks/>
          </p:cNvGraphicFramePr>
          <p:nvPr/>
        </p:nvGraphicFramePr>
        <p:xfrm>
          <a:off x="7235825" y="4678363"/>
          <a:ext cx="1797050" cy="2111375"/>
        </p:xfrm>
        <a:graphic>
          <a:graphicData uri="http://schemas.openxmlformats.org/presentationml/2006/ole">
            <p:oleObj spid="_x0000_s3075" r:id="rId4" imgW="2158560" imgH="2545200" progId="">
              <p:embed/>
            </p:oleObj>
          </a:graphicData>
        </a:graphic>
      </p:graphicFrame>
      <p:sp>
        <p:nvSpPr>
          <p:cNvPr id="26" name="TextBox 23"/>
          <p:cNvSpPr txBox="1">
            <a:spLocks noChangeArrowheads="1"/>
          </p:cNvSpPr>
          <p:nvPr/>
        </p:nvSpPr>
        <p:spPr bwMode="auto">
          <a:xfrm>
            <a:off x="801351" y="2160482"/>
            <a:ext cx="1295400" cy="369888"/>
          </a:xfrm>
          <a:prstGeom prst="rect">
            <a:avLst/>
          </a:prstGeom>
          <a:noFill/>
          <a:ln w="12700">
            <a:solidFill>
              <a:srgbClr val="808080"/>
            </a:solidFill>
            <a:prstDash val="dash"/>
            <a:miter lim="800000"/>
            <a:headEnd/>
            <a:tailEnd/>
          </a:ln>
        </p:spPr>
        <p:txBody>
          <a:bodyPr>
            <a:spAutoFit/>
          </a:bodyPr>
          <a:lstStyle/>
          <a:p>
            <a:pPr algn="ctr">
              <a:buFont typeface="Arial" pitchFamily="34" charset="0"/>
              <a:buNone/>
            </a:pPr>
            <a:r>
              <a:rPr lang="zh-CN" altLang="en-US" b="1" dirty="0">
                <a:solidFill>
                  <a:prstClr val="black"/>
                </a:solidFill>
                <a:latin typeface="Arial" pitchFamily="34" charset="0"/>
              </a:rPr>
              <a:t>劳动法</a:t>
            </a:r>
          </a:p>
        </p:txBody>
      </p:sp>
      <p:sp>
        <p:nvSpPr>
          <p:cNvPr id="27" name="TextBox 24"/>
          <p:cNvSpPr txBox="1">
            <a:spLocks noChangeArrowheads="1"/>
          </p:cNvSpPr>
          <p:nvPr/>
        </p:nvSpPr>
        <p:spPr bwMode="auto">
          <a:xfrm>
            <a:off x="5940152" y="2139830"/>
            <a:ext cx="1571625" cy="369888"/>
          </a:xfrm>
          <a:prstGeom prst="rect">
            <a:avLst/>
          </a:prstGeom>
          <a:noFill/>
          <a:ln w="12700">
            <a:solidFill>
              <a:srgbClr val="808080"/>
            </a:solidFill>
            <a:prstDash val="dash"/>
            <a:miter lim="800000"/>
            <a:headEnd/>
            <a:tailEnd/>
          </a:ln>
        </p:spPr>
        <p:txBody>
          <a:bodyPr>
            <a:spAutoFit/>
          </a:bodyPr>
          <a:lstStyle/>
          <a:p>
            <a:pPr algn="ctr">
              <a:buFont typeface="Arial" pitchFamily="34" charset="0"/>
              <a:buNone/>
            </a:pPr>
            <a:r>
              <a:rPr lang="zh-CN" altLang="en-US" b="1" dirty="0">
                <a:solidFill>
                  <a:prstClr val="black"/>
                </a:solidFill>
                <a:latin typeface="Arial" pitchFamily="34" charset="0"/>
              </a:rPr>
              <a:t>劳动合同法</a:t>
            </a:r>
          </a:p>
        </p:txBody>
      </p:sp>
    </p:spTree>
    <p:extLst>
      <p:ext uri="{BB962C8B-B14F-4D97-AF65-F5344CB8AC3E}">
        <p14:creationId xmlns:p14="http://schemas.microsoft.com/office/powerpoint/2010/main" xmlns="" val="107070577"/>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0" y="1107481"/>
            <a:ext cx="9036496" cy="5750519"/>
          </a:xfrm>
        </p:spPr>
        <p:txBody>
          <a:bodyPr>
            <a:normAutofit/>
          </a:bodyPr>
          <a:lstStyle/>
          <a:p>
            <a:pPr marL="109728" indent="0">
              <a:buClr>
                <a:srgbClr val="002060"/>
              </a:buClr>
              <a:buNone/>
            </a:pPr>
            <a:r>
              <a:rPr lang="en-US" altLang="zh-CN" sz="2600" b="1" dirty="0" smtClean="0">
                <a:latin typeface="仿宋" panose="02010609060101010101" pitchFamily="49" charset="-122"/>
                <a:ea typeface="仿宋" panose="02010609060101010101" pitchFamily="49" charset="-122"/>
              </a:rPr>
              <a:t>                      </a:t>
            </a:r>
            <a:endParaRPr lang="zh-CN" altLang="en-US" sz="2600" b="1" dirty="0">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648552"/>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a:t>
            </a:r>
            <a:r>
              <a:rPr lang="zh-CN" altLang="en-US" sz="3600" dirty="0" smtClean="0">
                <a:solidFill>
                  <a:srgbClr val="FF0000"/>
                </a:solidFill>
                <a:latin typeface="黑体" panose="02010609060101010101" pitchFamily="49" charset="-122"/>
              </a:rPr>
              <a:t>主要工作内容</a:t>
            </a:r>
            <a:r>
              <a:rPr lang="en-US" altLang="zh-CN" sz="3600" dirty="0" smtClean="0">
                <a:solidFill>
                  <a:srgbClr val="FF0000"/>
                </a:solidFill>
                <a:latin typeface="黑体" panose="02010609060101010101" pitchFamily="49" charset="-122"/>
              </a:rPr>
              <a:t>-</a:t>
            </a:r>
            <a:r>
              <a:rPr lang="zh-CN" altLang="en-US" sz="3600" dirty="0" smtClean="0">
                <a:solidFill>
                  <a:srgbClr val="FF0000"/>
                </a:solidFill>
                <a:latin typeface="黑体" panose="02010609060101010101" pitchFamily="49" charset="-122"/>
              </a:rPr>
              <a:t>巡查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3" cstate="print"/>
          <a:srcRect/>
          <a:stretch>
            <a:fillRect/>
          </a:stretch>
        </p:blipFill>
        <p:spPr bwMode="auto">
          <a:xfrm>
            <a:off x="251520" y="404664"/>
            <a:ext cx="936104" cy="936104"/>
          </a:xfrm>
          <a:prstGeom prst="rect">
            <a:avLst/>
          </a:prstGeom>
          <a:noFill/>
          <a:ln w="9525">
            <a:noFill/>
            <a:miter lim="800000"/>
            <a:headEnd/>
            <a:tailEnd/>
          </a:ln>
        </p:spPr>
      </p:pic>
      <p:sp>
        <p:nvSpPr>
          <p:cNvPr id="6" name="Text Box 100"/>
          <p:cNvSpPr txBox="1">
            <a:spLocks noChangeArrowheads="1"/>
          </p:cNvSpPr>
          <p:nvPr/>
        </p:nvSpPr>
        <p:spPr bwMode="auto">
          <a:xfrm>
            <a:off x="92085" y="1721535"/>
            <a:ext cx="930916" cy="3951851"/>
          </a:xfrm>
          <a:prstGeom prst="rect">
            <a:avLst/>
          </a:prstGeom>
          <a:gradFill rotWithShape="1">
            <a:gsLst>
              <a:gs pos="0">
                <a:srgbClr val="FFFF99">
                  <a:alpha val="32001"/>
                </a:srgbClr>
              </a:gs>
              <a:gs pos="100000">
                <a:srgbClr val="FFFFFF"/>
              </a:gs>
            </a:gsLst>
            <a:lin ang="0" scaled="1"/>
          </a:gradFill>
          <a:ln w="9525">
            <a:noFill/>
            <a:miter lim="800000"/>
            <a:headEnd/>
            <a:tailEnd/>
          </a:ln>
          <a:effectLst>
            <a:outerShdw dist="107763" dir="18900000" algn="ctr" rotWithShape="0">
              <a:srgbClr val="808080">
                <a:alpha val="50000"/>
              </a:srgbClr>
            </a:outerShdw>
          </a:effectLst>
        </p:spPr>
        <p:txBody>
          <a:bodyPr wrap="square" lIns="0" tIns="0" rIns="0" bIns="0">
            <a:spAutoFit/>
          </a:bodyPr>
          <a:lstStyle/>
          <a:p>
            <a:pPr marL="168275" indent="-168275" algn="ctr" defTabSz="820738">
              <a:lnSpc>
                <a:spcPct val="110000"/>
              </a:lnSpc>
              <a:spcBef>
                <a:spcPct val="50000"/>
              </a:spcBef>
              <a:buClr>
                <a:srgbClr val="5A8CC8"/>
              </a:buClr>
              <a:buFont typeface="Wingdings" pitchFamily="2" charset="2"/>
              <a:buNone/>
              <a:defRPr/>
            </a:pPr>
            <a:r>
              <a:rPr lang="zh-CN" altLang="en-US" sz="2400" b="1" dirty="0">
                <a:solidFill>
                  <a:srgbClr val="FF0000"/>
                </a:solidFill>
                <a:latin typeface="Gill Sans MT" pitchFamily="34" charset="0"/>
                <a:ea typeface="楷体_GB2312" pitchFamily="49" charset="-122"/>
              </a:rPr>
              <a:t>职业</a:t>
            </a:r>
            <a:endParaRPr lang="en-US" altLang="zh-CN" sz="2400" b="1" dirty="0">
              <a:solidFill>
                <a:srgbClr val="FF0000"/>
              </a:solidFill>
              <a:latin typeface="Gill Sans MT" pitchFamily="34" charset="0"/>
              <a:ea typeface="楷体_GB2312" pitchFamily="49" charset="-122"/>
            </a:endParaRPr>
          </a:p>
          <a:p>
            <a:pPr marL="168275" indent="-168275" algn="ctr" defTabSz="820738">
              <a:lnSpc>
                <a:spcPct val="110000"/>
              </a:lnSpc>
              <a:spcBef>
                <a:spcPct val="50000"/>
              </a:spcBef>
              <a:buClr>
                <a:srgbClr val="5A8CC8"/>
              </a:buClr>
              <a:buFont typeface="Wingdings" pitchFamily="2" charset="2"/>
              <a:buNone/>
              <a:defRPr/>
            </a:pPr>
            <a:r>
              <a:rPr lang="zh-CN" altLang="en-US" sz="2400" b="1" dirty="0">
                <a:solidFill>
                  <a:srgbClr val="FF0000"/>
                </a:solidFill>
                <a:latin typeface="Gill Sans MT" pitchFamily="34" charset="0"/>
                <a:ea typeface="楷体_GB2312" pitchFamily="49" charset="-122"/>
              </a:rPr>
              <a:t>病防</a:t>
            </a:r>
            <a:endParaRPr lang="en-US" altLang="zh-CN" sz="2400" b="1" dirty="0">
              <a:solidFill>
                <a:srgbClr val="FF0000"/>
              </a:solidFill>
              <a:latin typeface="Gill Sans MT" pitchFamily="34" charset="0"/>
              <a:ea typeface="楷体_GB2312" pitchFamily="49" charset="-122"/>
            </a:endParaRPr>
          </a:p>
          <a:p>
            <a:pPr marL="168275" indent="-168275" algn="ctr" defTabSz="820738">
              <a:lnSpc>
                <a:spcPct val="110000"/>
              </a:lnSpc>
              <a:spcBef>
                <a:spcPct val="50000"/>
              </a:spcBef>
              <a:buClr>
                <a:srgbClr val="5A8CC8"/>
              </a:buClr>
              <a:buFont typeface="Wingdings" pitchFamily="2" charset="2"/>
              <a:buNone/>
              <a:defRPr/>
            </a:pPr>
            <a:r>
              <a:rPr lang="zh-CN" altLang="en-US" sz="2400" b="1" dirty="0" smtClean="0">
                <a:solidFill>
                  <a:srgbClr val="FF0000"/>
                </a:solidFill>
                <a:latin typeface="Gill Sans MT" pitchFamily="34" charset="0"/>
                <a:ea typeface="楷体_GB2312" pitchFamily="49" charset="-122"/>
              </a:rPr>
              <a:t>治法</a:t>
            </a:r>
            <a:endParaRPr lang="en-US" altLang="zh-CN" sz="2400" b="1" dirty="0" smtClean="0">
              <a:solidFill>
                <a:srgbClr val="FF0000"/>
              </a:solidFill>
              <a:latin typeface="Gill Sans MT" pitchFamily="34" charset="0"/>
              <a:ea typeface="楷体_GB2312" pitchFamily="49" charset="-122"/>
            </a:endParaRPr>
          </a:p>
          <a:p>
            <a:pPr marL="168275" indent="-168275" algn="ctr" defTabSz="820738">
              <a:lnSpc>
                <a:spcPct val="110000"/>
              </a:lnSpc>
              <a:spcBef>
                <a:spcPct val="50000"/>
              </a:spcBef>
              <a:buClr>
                <a:srgbClr val="5A8CC8"/>
              </a:buClr>
              <a:buFont typeface="Wingdings" pitchFamily="2" charset="2"/>
              <a:buNone/>
              <a:defRPr/>
            </a:pPr>
            <a:r>
              <a:rPr lang="zh-CN" altLang="en-US" sz="2400" b="1" dirty="0" smtClean="0">
                <a:solidFill>
                  <a:srgbClr val="FF0000"/>
                </a:solidFill>
                <a:latin typeface="Gill Sans MT" pitchFamily="34" charset="0"/>
                <a:ea typeface="楷体_GB2312" pitchFamily="49" charset="-122"/>
              </a:rPr>
              <a:t>律法</a:t>
            </a:r>
            <a:endParaRPr lang="en-US" altLang="zh-CN" sz="2400" b="1" dirty="0">
              <a:solidFill>
                <a:srgbClr val="FF0000"/>
              </a:solidFill>
              <a:latin typeface="Gill Sans MT" pitchFamily="34" charset="0"/>
              <a:ea typeface="楷体_GB2312" pitchFamily="49" charset="-122"/>
            </a:endParaRPr>
          </a:p>
          <a:p>
            <a:pPr marL="168275" indent="-168275" algn="ctr" defTabSz="820738">
              <a:lnSpc>
                <a:spcPct val="110000"/>
              </a:lnSpc>
              <a:spcBef>
                <a:spcPct val="50000"/>
              </a:spcBef>
              <a:buClr>
                <a:srgbClr val="5A8CC8"/>
              </a:buClr>
              <a:buFont typeface="Wingdings" pitchFamily="2" charset="2"/>
              <a:buNone/>
              <a:defRPr/>
            </a:pPr>
            <a:r>
              <a:rPr lang="zh-CN" altLang="en-US" sz="2400" b="1" dirty="0">
                <a:solidFill>
                  <a:srgbClr val="FF0000"/>
                </a:solidFill>
                <a:latin typeface="Gill Sans MT" pitchFamily="34" charset="0"/>
                <a:ea typeface="楷体_GB2312" pitchFamily="49" charset="-122"/>
              </a:rPr>
              <a:t>规与</a:t>
            </a:r>
            <a:endParaRPr lang="en-US" altLang="zh-CN" sz="2400" b="1" dirty="0">
              <a:solidFill>
                <a:srgbClr val="FF0000"/>
              </a:solidFill>
              <a:latin typeface="Gill Sans MT" pitchFamily="34" charset="0"/>
              <a:ea typeface="楷体_GB2312" pitchFamily="49" charset="-122"/>
            </a:endParaRPr>
          </a:p>
          <a:p>
            <a:pPr marL="168275" indent="-168275" algn="ctr" defTabSz="820738">
              <a:lnSpc>
                <a:spcPct val="110000"/>
              </a:lnSpc>
              <a:spcBef>
                <a:spcPct val="50000"/>
              </a:spcBef>
              <a:buClr>
                <a:srgbClr val="5A8CC8"/>
              </a:buClr>
              <a:buFont typeface="Wingdings" pitchFamily="2" charset="2"/>
              <a:buNone/>
              <a:defRPr/>
            </a:pPr>
            <a:r>
              <a:rPr lang="zh-CN" altLang="en-US" sz="2400" b="1" dirty="0">
                <a:solidFill>
                  <a:srgbClr val="FF0000"/>
                </a:solidFill>
                <a:latin typeface="Gill Sans MT" pitchFamily="34" charset="0"/>
                <a:ea typeface="楷体_GB2312" pitchFamily="49" charset="-122"/>
              </a:rPr>
              <a:t>标准</a:t>
            </a:r>
            <a:endParaRPr lang="en-US" altLang="zh-CN" sz="2400" b="1" dirty="0">
              <a:solidFill>
                <a:srgbClr val="FF0000"/>
              </a:solidFill>
              <a:latin typeface="Gill Sans MT" pitchFamily="34" charset="0"/>
              <a:ea typeface="楷体_GB2312" pitchFamily="49" charset="-122"/>
            </a:endParaRPr>
          </a:p>
          <a:p>
            <a:pPr marL="168275" indent="-168275" algn="ctr" defTabSz="820738">
              <a:lnSpc>
                <a:spcPct val="110000"/>
              </a:lnSpc>
              <a:spcBef>
                <a:spcPct val="50000"/>
              </a:spcBef>
              <a:buClr>
                <a:srgbClr val="5A8CC8"/>
              </a:buClr>
              <a:buFont typeface="Wingdings" pitchFamily="2" charset="2"/>
              <a:buNone/>
              <a:defRPr/>
            </a:pPr>
            <a:r>
              <a:rPr lang="zh-CN" altLang="en-US" sz="2400" b="1" dirty="0">
                <a:solidFill>
                  <a:srgbClr val="FF0000"/>
                </a:solidFill>
                <a:latin typeface="Gill Sans MT" pitchFamily="34" charset="0"/>
                <a:ea typeface="楷体_GB2312" pitchFamily="49" charset="-122"/>
              </a:rPr>
              <a:t>体系</a:t>
            </a:r>
          </a:p>
        </p:txBody>
      </p:sp>
      <p:sp>
        <p:nvSpPr>
          <p:cNvPr id="7" name="Line 96"/>
          <p:cNvSpPr>
            <a:spLocks noChangeShapeType="1"/>
          </p:cNvSpPr>
          <p:nvPr/>
        </p:nvSpPr>
        <p:spPr bwMode="auto">
          <a:xfrm>
            <a:off x="1116013" y="3544888"/>
            <a:ext cx="739775" cy="12700"/>
          </a:xfrm>
          <a:prstGeom prst="line">
            <a:avLst/>
          </a:prstGeom>
          <a:noFill/>
          <a:ln w="28575">
            <a:solidFill>
              <a:srgbClr val="CC3300"/>
            </a:solidFill>
            <a:round/>
            <a:headEnd/>
            <a:tailEnd type="triangle" w="med" len="med"/>
          </a:ln>
        </p:spPr>
        <p:txBody>
          <a:bodyPr/>
          <a:lstStyle/>
          <a:p>
            <a:pPr>
              <a:defRPr/>
            </a:pPr>
            <a:endParaRPr lang="zh-CN" altLang="en-US" kern="0" smtClean="0">
              <a:solidFill>
                <a:prstClr val="black"/>
              </a:solidFill>
            </a:endParaRPr>
          </a:p>
        </p:txBody>
      </p:sp>
      <p:sp>
        <p:nvSpPr>
          <p:cNvPr id="8" name="Freeform 93"/>
          <p:cNvSpPr>
            <a:spLocks noChangeArrowheads="1"/>
          </p:cNvSpPr>
          <p:nvPr/>
        </p:nvSpPr>
        <p:spPr bwMode="auto">
          <a:xfrm>
            <a:off x="1539959" y="1484784"/>
            <a:ext cx="283512" cy="4518521"/>
          </a:xfrm>
          <a:custGeom>
            <a:avLst/>
            <a:gdLst>
              <a:gd name="T0" fmla="*/ 2147483647 w 96"/>
              <a:gd name="T1" fmla="*/ 0 h 2928"/>
              <a:gd name="T2" fmla="*/ 0 w 96"/>
              <a:gd name="T3" fmla="*/ 0 h 2928"/>
              <a:gd name="T4" fmla="*/ 0 w 96"/>
              <a:gd name="T5" fmla="*/ 2147483647 h 2928"/>
              <a:gd name="T6" fmla="*/ 2147483647 w 96"/>
              <a:gd name="T7" fmla="*/ 2147483647 h 2928"/>
              <a:gd name="T8" fmla="*/ 0 60000 65536"/>
              <a:gd name="T9" fmla="*/ 0 60000 65536"/>
              <a:gd name="T10" fmla="*/ 0 60000 65536"/>
              <a:gd name="T11" fmla="*/ 0 60000 65536"/>
              <a:gd name="T12" fmla="*/ 0 w 96"/>
              <a:gd name="T13" fmla="*/ 0 h 2928"/>
              <a:gd name="T14" fmla="*/ 96 w 96"/>
              <a:gd name="T15" fmla="*/ 2928 h 2928"/>
            </a:gdLst>
            <a:ahLst/>
            <a:cxnLst>
              <a:cxn ang="T8">
                <a:pos x="T0" y="T1"/>
              </a:cxn>
              <a:cxn ang="T9">
                <a:pos x="T2" y="T3"/>
              </a:cxn>
              <a:cxn ang="T10">
                <a:pos x="T4" y="T5"/>
              </a:cxn>
              <a:cxn ang="T11">
                <a:pos x="T6" y="T7"/>
              </a:cxn>
            </a:cxnLst>
            <a:rect l="T12" t="T13" r="T14" b="T15"/>
            <a:pathLst>
              <a:path w="96" h="2928">
                <a:moveTo>
                  <a:pt x="96" y="0"/>
                </a:moveTo>
                <a:lnTo>
                  <a:pt x="0" y="0"/>
                </a:lnTo>
                <a:lnTo>
                  <a:pt x="0" y="2928"/>
                </a:lnTo>
                <a:lnTo>
                  <a:pt x="96" y="2928"/>
                </a:lnTo>
              </a:path>
            </a:pathLst>
          </a:custGeom>
          <a:noFill/>
          <a:ln w="28575">
            <a:solidFill>
              <a:srgbClr val="CC3300"/>
            </a:solidFill>
            <a:round/>
            <a:headEnd type="triangle" w="med" len="med"/>
            <a:tailEnd type="triangle" w="med" len="med"/>
          </a:ln>
        </p:spPr>
        <p:txBody>
          <a:bodyPr wrap="none" lIns="36000" tIns="19050" rIns="36000" bIns="19050" anchor="ctr"/>
          <a:lstStyle/>
          <a:p>
            <a:pPr>
              <a:defRPr/>
            </a:pPr>
            <a:endParaRPr lang="zh-CN" altLang="en-US" kern="0" smtClean="0">
              <a:solidFill>
                <a:prstClr val="black"/>
              </a:solidFill>
            </a:endParaRPr>
          </a:p>
        </p:txBody>
      </p:sp>
      <p:sp>
        <p:nvSpPr>
          <p:cNvPr id="9" name="Freeform 95"/>
          <p:cNvSpPr>
            <a:spLocks noChangeArrowheads="1"/>
          </p:cNvSpPr>
          <p:nvPr/>
        </p:nvSpPr>
        <p:spPr bwMode="auto">
          <a:xfrm>
            <a:off x="1548943" y="2550032"/>
            <a:ext cx="225625" cy="2391136"/>
          </a:xfrm>
          <a:custGeom>
            <a:avLst/>
            <a:gdLst>
              <a:gd name="T0" fmla="*/ 2147483647 w 96"/>
              <a:gd name="T1" fmla="*/ 0 h 2928"/>
              <a:gd name="T2" fmla="*/ 0 w 96"/>
              <a:gd name="T3" fmla="*/ 0 h 2928"/>
              <a:gd name="T4" fmla="*/ 0 w 96"/>
              <a:gd name="T5" fmla="*/ 2147483647 h 2928"/>
              <a:gd name="T6" fmla="*/ 2147483647 w 96"/>
              <a:gd name="T7" fmla="*/ 2147483647 h 2928"/>
              <a:gd name="T8" fmla="*/ 0 60000 65536"/>
              <a:gd name="T9" fmla="*/ 0 60000 65536"/>
              <a:gd name="T10" fmla="*/ 0 60000 65536"/>
              <a:gd name="T11" fmla="*/ 0 60000 65536"/>
              <a:gd name="T12" fmla="*/ 0 w 96"/>
              <a:gd name="T13" fmla="*/ 0 h 2928"/>
              <a:gd name="T14" fmla="*/ 96 w 96"/>
              <a:gd name="T15" fmla="*/ 2928 h 2928"/>
            </a:gdLst>
            <a:ahLst/>
            <a:cxnLst>
              <a:cxn ang="T8">
                <a:pos x="T0" y="T1"/>
              </a:cxn>
              <a:cxn ang="T9">
                <a:pos x="T2" y="T3"/>
              </a:cxn>
              <a:cxn ang="T10">
                <a:pos x="T4" y="T5"/>
              </a:cxn>
              <a:cxn ang="T11">
                <a:pos x="T6" y="T7"/>
              </a:cxn>
            </a:cxnLst>
            <a:rect l="T12" t="T13" r="T14" b="T15"/>
            <a:pathLst>
              <a:path w="96" h="2928">
                <a:moveTo>
                  <a:pt x="96" y="0"/>
                </a:moveTo>
                <a:lnTo>
                  <a:pt x="0" y="0"/>
                </a:lnTo>
                <a:lnTo>
                  <a:pt x="0" y="2928"/>
                </a:lnTo>
                <a:lnTo>
                  <a:pt x="96" y="2928"/>
                </a:lnTo>
              </a:path>
            </a:pathLst>
          </a:custGeom>
          <a:noFill/>
          <a:ln w="28575">
            <a:solidFill>
              <a:srgbClr val="CC3300"/>
            </a:solidFill>
            <a:round/>
            <a:headEnd type="triangle" w="med" len="med"/>
            <a:tailEnd type="triangle" w="med" len="med"/>
          </a:ln>
        </p:spPr>
        <p:txBody>
          <a:bodyPr wrap="none" lIns="36000" tIns="19050" rIns="36000" bIns="19050" anchor="ctr"/>
          <a:lstStyle/>
          <a:p>
            <a:pPr>
              <a:defRPr/>
            </a:pPr>
            <a:endParaRPr lang="zh-CN" altLang="en-US" kern="0" smtClean="0">
              <a:solidFill>
                <a:prstClr val="black"/>
              </a:solidFill>
            </a:endParaRPr>
          </a:p>
        </p:txBody>
      </p:sp>
      <p:grpSp>
        <p:nvGrpSpPr>
          <p:cNvPr id="10" name="组合 46"/>
          <p:cNvGrpSpPr>
            <a:grpSpLocks/>
          </p:cNvGrpSpPr>
          <p:nvPr/>
        </p:nvGrpSpPr>
        <p:grpSpPr bwMode="auto">
          <a:xfrm>
            <a:off x="1823249" y="1107481"/>
            <a:ext cx="1371489" cy="5427673"/>
            <a:chOff x="2025652" y="2022368"/>
            <a:chExt cx="1509714" cy="4325433"/>
          </a:xfrm>
        </p:grpSpPr>
        <p:grpSp>
          <p:nvGrpSpPr>
            <p:cNvPr id="11" name="Group 73"/>
            <p:cNvGrpSpPr>
              <a:grpSpLocks/>
            </p:cNvGrpSpPr>
            <p:nvPr/>
          </p:nvGrpSpPr>
          <p:grpSpPr bwMode="auto">
            <a:xfrm>
              <a:off x="2035178" y="5629264"/>
              <a:ext cx="1495426" cy="718537"/>
              <a:chOff x="1240" y="3602"/>
              <a:chExt cx="942" cy="455"/>
            </a:xfrm>
          </p:grpSpPr>
          <p:sp>
            <p:nvSpPr>
              <p:cNvPr id="26" name="Freeform 74"/>
              <p:cNvSpPr>
                <a:spLocks noChangeArrowheads="1"/>
              </p:cNvSpPr>
              <p:nvPr/>
            </p:nvSpPr>
            <p:spPr bwMode="auto">
              <a:xfrm>
                <a:off x="1240" y="3602"/>
                <a:ext cx="942" cy="455"/>
              </a:xfrm>
              <a:custGeom>
                <a:avLst/>
                <a:gdLst>
                  <a:gd name="T0" fmla="*/ 18082 w 215"/>
                  <a:gd name="T1" fmla="*/ 0 h 127"/>
                  <a:gd name="T2" fmla="*/ 18082 w 215"/>
                  <a:gd name="T3" fmla="*/ 5840 h 127"/>
                  <a:gd name="T4" fmla="*/ 0 w 215"/>
                  <a:gd name="T5" fmla="*/ 5840 h 127"/>
                  <a:gd name="T6" fmla="*/ 0 w 215"/>
                  <a:gd name="T7" fmla="*/ 0 h 127"/>
                  <a:gd name="T8" fmla="*/ 6314 w 215"/>
                  <a:gd name="T9" fmla="*/ 0 h 127"/>
                  <a:gd name="T10" fmla="*/ 6471 w 215"/>
                  <a:gd name="T11" fmla="*/ 50 h 127"/>
                  <a:gd name="T12" fmla="*/ 6892 w 215"/>
                  <a:gd name="T13" fmla="*/ 179 h 127"/>
                  <a:gd name="T14" fmla="*/ 7063 w 215"/>
                  <a:gd name="T15" fmla="*/ 322 h 127"/>
                  <a:gd name="T16" fmla="*/ 7063 w 215"/>
                  <a:gd name="T17" fmla="*/ 412 h 127"/>
                  <a:gd name="T18" fmla="*/ 6642 w 215"/>
                  <a:gd name="T19" fmla="*/ 641 h 127"/>
                  <a:gd name="T20" fmla="*/ 6471 w 215"/>
                  <a:gd name="T21" fmla="*/ 785 h 127"/>
                  <a:gd name="T22" fmla="*/ 6392 w 215"/>
                  <a:gd name="T23" fmla="*/ 924 h 127"/>
                  <a:gd name="T24" fmla="*/ 6471 w 215"/>
                  <a:gd name="T25" fmla="*/ 1103 h 127"/>
                  <a:gd name="T26" fmla="*/ 6642 w 215"/>
                  <a:gd name="T27" fmla="*/ 1247 h 127"/>
                  <a:gd name="T28" fmla="*/ 6988 w 215"/>
                  <a:gd name="T29" fmla="*/ 1426 h 127"/>
                  <a:gd name="T30" fmla="*/ 7488 w 215"/>
                  <a:gd name="T31" fmla="*/ 1605 h 127"/>
                  <a:gd name="T32" fmla="*/ 7908 w 215"/>
                  <a:gd name="T33" fmla="*/ 1655 h 127"/>
                  <a:gd name="T34" fmla="*/ 8408 w 215"/>
                  <a:gd name="T35" fmla="*/ 1705 h 127"/>
                  <a:gd name="T36" fmla="*/ 9004 w 215"/>
                  <a:gd name="T37" fmla="*/ 1705 h 127"/>
                  <a:gd name="T38" fmla="*/ 9674 w 215"/>
                  <a:gd name="T39" fmla="*/ 1705 h 127"/>
                  <a:gd name="T40" fmla="*/ 10099 w 215"/>
                  <a:gd name="T41" fmla="*/ 1655 h 127"/>
                  <a:gd name="T42" fmla="*/ 10520 w 215"/>
                  <a:gd name="T43" fmla="*/ 1605 h 127"/>
                  <a:gd name="T44" fmla="*/ 11019 w 215"/>
                  <a:gd name="T45" fmla="*/ 1426 h 127"/>
                  <a:gd name="T46" fmla="*/ 11343 w 215"/>
                  <a:gd name="T47" fmla="*/ 1247 h 127"/>
                  <a:gd name="T48" fmla="*/ 11519 w 215"/>
                  <a:gd name="T49" fmla="*/ 1103 h 127"/>
                  <a:gd name="T50" fmla="*/ 11615 w 215"/>
                  <a:gd name="T51" fmla="*/ 924 h 127"/>
                  <a:gd name="T52" fmla="*/ 11519 w 215"/>
                  <a:gd name="T53" fmla="*/ 785 h 127"/>
                  <a:gd name="T54" fmla="*/ 11343 w 215"/>
                  <a:gd name="T55" fmla="*/ 641 h 127"/>
                  <a:gd name="T56" fmla="*/ 10940 w 215"/>
                  <a:gd name="T57" fmla="*/ 412 h 127"/>
                  <a:gd name="T58" fmla="*/ 10940 w 215"/>
                  <a:gd name="T59" fmla="*/ 322 h 127"/>
                  <a:gd name="T60" fmla="*/ 11094 w 215"/>
                  <a:gd name="T61" fmla="*/ 179 h 127"/>
                  <a:gd name="T62" fmla="*/ 11519 w 215"/>
                  <a:gd name="T63" fmla="*/ 0 h 127"/>
                  <a:gd name="T64" fmla="*/ 18082 w 215"/>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127"/>
                  <a:gd name="T101" fmla="*/ 215 w 215"/>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127">
                    <a:moveTo>
                      <a:pt x="215" y="0"/>
                    </a:moveTo>
                    <a:lnTo>
                      <a:pt x="215" y="127"/>
                    </a:lnTo>
                    <a:lnTo>
                      <a:pt x="0" y="127"/>
                    </a:lnTo>
                    <a:lnTo>
                      <a:pt x="0" y="0"/>
                    </a:lnTo>
                    <a:lnTo>
                      <a:pt x="75" y="0"/>
                    </a:lnTo>
                    <a:lnTo>
                      <a:pt x="77" y="1"/>
                    </a:lnTo>
                    <a:lnTo>
                      <a:pt x="82" y="4"/>
                    </a:lnTo>
                    <a:lnTo>
                      <a:pt x="84" y="7"/>
                    </a:lnTo>
                    <a:lnTo>
                      <a:pt x="84" y="9"/>
                    </a:lnTo>
                    <a:lnTo>
                      <a:pt x="79" y="14"/>
                    </a:lnTo>
                    <a:lnTo>
                      <a:pt x="77" y="17"/>
                    </a:lnTo>
                    <a:lnTo>
                      <a:pt x="76" y="20"/>
                    </a:lnTo>
                    <a:lnTo>
                      <a:pt x="77" y="24"/>
                    </a:lnTo>
                    <a:lnTo>
                      <a:pt x="79" y="27"/>
                    </a:lnTo>
                    <a:lnTo>
                      <a:pt x="83" y="31"/>
                    </a:lnTo>
                    <a:lnTo>
                      <a:pt x="89" y="35"/>
                    </a:lnTo>
                    <a:lnTo>
                      <a:pt x="94" y="36"/>
                    </a:lnTo>
                    <a:lnTo>
                      <a:pt x="100" y="37"/>
                    </a:lnTo>
                    <a:lnTo>
                      <a:pt x="107" y="37"/>
                    </a:lnTo>
                    <a:lnTo>
                      <a:pt x="115" y="37"/>
                    </a:lnTo>
                    <a:lnTo>
                      <a:pt x="120" y="36"/>
                    </a:lnTo>
                    <a:lnTo>
                      <a:pt x="125" y="35"/>
                    </a:lnTo>
                    <a:lnTo>
                      <a:pt x="131" y="31"/>
                    </a:lnTo>
                    <a:lnTo>
                      <a:pt x="135" y="27"/>
                    </a:lnTo>
                    <a:lnTo>
                      <a:pt x="137" y="24"/>
                    </a:lnTo>
                    <a:lnTo>
                      <a:pt x="138" y="20"/>
                    </a:lnTo>
                    <a:lnTo>
                      <a:pt x="137" y="17"/>
                    </a:lnTo>
                    <a:lnTo>
                      <a:pt x="135" y="14"/>
                    </a:lnTo>
                    <a:lnTo>
                      <a:pt x="130" y="9"/>
                    </a:lnTo>
                    <a:lnTo>
                      <a:pt x="130" y="7"/>
                    </a:lnTo>
                    <a:lnTo>
                      <a:pt x="132" y="4"/>
                    </a:lnTo>
                    <a:lnTo>
                      <a:pt x="137" y="0"/>
                    </a:lnTo>
                    <a:lnTo>
                      <a:pt x="215" y="0"/>
                    </a:lnTo>
                  </a:path>
                </a:pathLst>
              </a:custGeom>
              <a:solidFill>
                <a:srgbClr val="AB8341"/>
              </a:solidFill>
              <a:ln w="6350">
                <a:solidFill>
                  <a:srgbClr val="AB8341"/>
                </a:solidFill>
                <a:round/>
                <a:headEnd/>
                <a:tailEnd/>
              </a:ln>
            </p:spPr>
            <p:txBody>
              <a:bodyPr lIns="36000" tIns="19050" rIns="36000" bIns="19050" anchor="ctr"/>
              <a:lstStyle/>
              <a:p>
                <a:pPr>
                  <a:defRPr/>
                </a:pPr>
                <a:endParaRPr lang="zh-CN" altLang="en-US" kern="0" smtClean="0">
                  <a:solidFill>
                    <a:prstClr val="black"/>
                  </a:solidFill>
                </a:endParaRPr>
              </a:p>
            </p:txBody>
          </p:sp>
          <p:sp>
            <p:nvSpPr>
              <p:cNvPr id="27" name="Rectangle 75"/>
              <p:cNvSpPr>
                <a:spLocks noChangeArrowheads="1"/>
              </p:cNvSpPr>
              <p:nvPr/>
            </p:nvSpPr>
            <p:spPr bwMode="auto">
              <a:xfrm>
                <a:off x="1305" y="3844"/>
                <a:ext cx="856" cy="118"/>
              </a:xfrm>
              <a:prstGeom prst="rect">
                <a:avLst/>
              </a:prstGeom>
              <a:noFill/>
              <a:ln w="9525">
                <a:noFill/>
                <a:miter lim="800000"/>
                <a:headEnd/>
                <a:tailEnd/>
              </a:ln>
            </p:spPr>
            <p:txBody>
              <a:bodyPr lIns="0" tIns="17092" rIns="0" bIns="17092" anchor="ctr"/>
              <a:lstStyle/>
              <a:p>
                <a:pPr algn="ctr" defTabSz="823913">
                  <a:buFont typeface="Arial" pitchFamily="34" charset="0"/>
                  <a:buNone/>
                  <a:defRPr/>
                </a:pPr>
                <a:r>
                  <a:rPr lang="zh-CN" altLang="en-US" kern="0" smtClean="0">
                    <a:solidFill>
                      <a:prstClr val="white"/>
                    </a:solidFill>
                    <a:latin typeface="Arial" pitchFamily="34" charset="0"/>
                  </a:rPr>
                  <a:t>标准</a:t>
                </a:r>
              </a:p>
            </p:txBody>
          </p:sp>
        </p:grpSp>
        <p:grpSp>
          <p:nvGrpSpPr>
            <p:cNvPr id="12" name="Group 79"/>
            <p:cNvGrpSpPr>
              <a:grpSpLocks/>
            </p:cNvGrpSpPr>
            <p:nvPr/>
          </p:nvGrpSpPr>
          <p:grpSpPr bwMode="auto">
            <a:xfrm>
              <a:off x="2025652" y="4454390"/>
              <a:ext cx="1493839" cy="1107021"/>
              <a:chOff x="1234" y="2122"/>
              <a:chExt cx="941" cy="701"/>
            </a:xfrm>
          </p:grpSpPr>
          <p:sp>
            <p:nvSpPr>
              <p:cNvPr id="24" name="Freeform 80"/>
              <p:cNvSpPr>
                <a:spLocks noChangeArrowheads="1"/>
              </p:cNvSpPr>
              <p:nvPr/>
            </p:nvSpPr>
            <p:spPr bwMode="auto">
              <a:xfrm>
                <a:off x="1234" y="2122"/>
                <a:ext cx="941" cy="701"/>
              </a:xfrm>
              <a:custGeom>
                <a:avLst/>
                <a:gdLst>
                  <a:gd name="T0" fmla="*/ 11647 w 215"/>
                  <a:gd name="T1" fmla="*/ 1511 h 200"/>
                  <a:gd name="T2" fmla="*/ 18028 w 215"/>
                  <a:gd name="T3" fmla="*/ 1511 h 200"/>
                  <a:gd name="T4" fmla="*/ 18028 w 215"/>
                  <a:gd name="T5" fmla="*/ 6978 h 200"/>
                  <a:gd name="T6" fmla="*/ 11493 w 215"/>
                  <a:gd name="T7" fmla="*/ 6978 h 200"/>
                  <a:gd name="T8" fmla="*/ 11493 w 215"/>
                  <a:gd name="T9" fmla="*/ 7014 h 200"/>
                  <a:gd name="T10" fmla="*/ 10977 w 215"/>
                  <a:gd name="T11" fmla="*/ 7185 h 200"/>
                  <a:gd name="T12" fmla="*/ 10898 w 215"/>
                  <a:gd name="T13" fmla="*/ 7322 h 200"/>
                  <a:gd name="T14" fmla="*/ 10898 w 215"/>
                  <a:gd name="T15" fmla="*/ 7410 h 200"/>
                  <a:gd name="T16" fmla="*/ 11323 w 215"/>
                  <a:gd name="T17" fmla="*/ 7616 h 200"/>
                  <a:gd name="T18" fmla="*/ 11493 w 215"/>
                  <a:gd name="T19" fmla="*/ 7753 h 200"/>
                  <a:gd name="T20" fmla="*/ 11493 w 215"/>
                  <a:gd name="T21" fmla="*/ 7876 h 200"/>
                  <a:gd name="T22" fmla="*/ 11493 w 215"/>
                  <a:gd name="T23" fmla="*/ 8009 h 200"/>
                  <a:gd name="T24" fmla="*/ 11323 w 215"/>
                  <a:gd name="T25" fmla="*/ 8181 h 200"/>
                  <a:gd name="T26" fmla="*/ 10977 w 215"/>
                  <a:gd name="T27" fmla="*/ 8303 h 200"/>
                  <a:gd name="T28" fmla="*/ 10478 w 215"/>
                  <a:gd name="T29" fmla="*/ 8475 h 200"/>
                  <a:gd name="T30" fmla="*/ 10058 w 215"/>
                  <a:gd name="T31" fmla="*/ 8524 h 200"/>
                  <a:gd name="T32" fmla="*/ 9638 w 215"/>
                  <a:gd name="T33" fmla="*/ 8612 h 200"/>
                  <a:gd name="T34" fmla="*/ 8964 w 215"/>
                  <a:gd name="T35" fmla="*/ 8612 h 200"/>
                  <a:gd name="T36" fmla="*/ 8294 w 215"/>
                  <a:gd name="T37" fmla="*/ 8612 h 200"/>
                  <a:gd name="T38" fmla="*/ 7874 w 215"/>
                  <a:gd name="T39" fmla="*/ 8524 h 200"/>
                  <a:gd name="T40" fmla="*/ 7471 w 215"/>
                  <a:gd name="T41" fmla="*/ 8475 h 200"/>
                  <a:gd name="T42" fmla="*/ 6955 w 215"/>
                  <a:gd name="T43" fmla="*/ 8303 h 200"/>
                  <a:gd name="T44" fmla="*/ 6626 w 215"/>
                  <a:gd name="T45" fmla="*/ 8181 h 200"/>
                  <a:gd name="T46" fmla="*/ 6456 w 215"/>
                  <a:gd name="T47" fmla="*/ 8009 h 200"/>
                  <a:gd name="T48" fmla="*/ 6456 w 215"/>
                  <a:gd name="T49" fmla="*/ 7876 h 200"/>
                  <a:gd name="T50" fmla="*/ 6456 w 215"/>
                  <a:gd name="T51" fmla="*/ 7753 h 200"/>
                  <a:gd name="T52" fmla="*/ 6626 w 215"/>
                  <a:gd name="T53" fmla="*/ 7616 h 200"/>
                  <a:gd name="T54" fmla="*/ 7051 w 215"/>
                  <a:gd name="T55" fmla="*/ 7410 h 200"/>
                  <a:gd name="T56" fmla="*/ 7051 w 215"/>
                  <a:gd name="T57" fmla="*/ 7322 h 200"/>
                  <a:gd name="T58" fmla="*/ 6876 w 215"/>
                  <a:gd name="T59" fmla="*/ 7185 h 200"/>
                  <a:gd name="T60" fmla="*/ 6530 w 215"/>
                  <a:gd name="T61" fmla="*/ 6978 h 200"/>
                  <a:gd name="T62" fmla="*/ 0 w 215"/>
                  <a:gd name="T63" fmla="*/ 6978 h 200"/>
                  <a:gd name="T64" fmla="*/ 0 w 215"/>
                  <a:gd name="T65" fmla="*/ 1511 h 200"/>
                  <a:gd name="T66" fmla="*/ 6285 w 215"/>
                  <a:gd name="T67" fmla="*/ 1511 h 200"/>
                  <a:gd name="T68" fmla="*/ 6456 w 215"/>
                  <a:gd name="T69" fmla="*/ 1549 h 200"/>
                  <a:gd name="T70" fmla="*/ 6876 w 215"/>
                  <a:gd name="T71" fmla="*/ 1427 h 200"/>
                  <a:gd name="T72" fmla="*/ 7051 w 215"/>
                  <a:gd name="T73" fmla="*/ 1290 h 200"/>
                  <a:gd name="T74" fmla="*/ 7051 w 215"/>
                  <a:gd name="T75" fmla="*/ 1202 h 200"/>
                  <a:gd name="T76" fmla="*/ 6626 w 215"/>
                  <a:gd name="T77" fmla="*/ 995 h 200"/>
                  <a:gd name="T78" fmla="*/ 6456 w 215"/>
                  <a:gd name="T79" fmla="*/ 859 h 200"/>
                  <a:gd name="T80" fmla="*/ 6456 w 215"/>
                  <a:gd name="T81" fmla="*/ 736 h 200"/>
                  <a:gd name="T82" fmla="*/ 6456 w 215"/>
                  <a:gd name="T83" fmla="*/ 564 h 200"/>
                  <a:gd name="T84" fmla="*/ 6626 w 215"/>
                  <a:gd name="T85" fmla="*/ 431 h 200"/>
                  <a:gd name="T86" fmla="*/ 6955 w 215"/>
                  <a:gd name="T87" fmla="*/ 259 h 200"/>
                  <a:gd name="T88" fmla="*/ 7471 w 215"/>
                  <a:gd name="T89" fmla="*/ 137 h 200"/>
                  <a:gd name="T90" fmla="*/ 7874 w 215"/>
                  <a:gd name="T91" fmla="*/ 88 h 200"/>
                  <a:gd name="T92" fmla="*/ 8390 w 215"/>
                  <a:gd name="T93" fmla="*/ 0 h 200"/>
                  <a:gd name="T94" fmla="*/ 8964 w 215"/>
                  <a:gd name="T95" fmla="*/ 0 h 200"/>
                  <a:gd name="T96" fmla="*/ 9638 w 215"/>
                  <a:gd name="T97" fmla="*/ 0 h 200"/>
                  <a:gd name="T98" fmla="*/ 10058 w 215"/>
                  <a:gd name="T99" fmla="*/ 88 h 200"/>
                  <a:gd name="T100" fmla="*/ 10478 w 215"/>
                  <a:gd name="T101" fmla="*/ 137 h 200"/>
                  <a:gd name="T102" fmla="*/ 10977 w 215"/>
                  <a:gd name="T103" fmla="*/ 259 h 200"/>
                  <a:gd name="T104" fmla="*/ 11323 w 215"/>
                  <a:gd name="T105" fmla="*/ 431 h 200"/>
                  <a:gd name="T106" fmla="*/ 11493 w 215"/>
                  <a:gd name="T107" fmla="*/ 564 h 200"/>
                  <a:gd name="T108" fmla="*/ 11493 w 215"/>
                  <a:gd name="T109" fmla="*/ 736 h 200"/>
                  <a:gd name="T110" fmla="*/ 11493 w 215"/>
                  <a:gd name="T111" fmla="*/ 859 h 200"/>
                  <a:gd name="T112" fmla="*/ 11323 w 215"/>
                  <a:gd name="T113" fmla="*/ 995 h 200"/>
                  <a:gd name="T114" fmla="*/ 10898 w 215"/>
                  <a:gd name="T115" fmla="*/ 1202 h 200"/>
                  <a:gd name="T116" fmla="*/ 10898 w 215"/>
                  <a:gd name="T117" fmla="*/ 1290 h 200"/>
                  <a:gd name="T118" fmla="*/ 11073 w 215"/>
                  <a:gd name="T119" fmla="*/ 1427 h 200"/>
                  <a:gd name="T120" fmla="*/ 11572 w 215"/>
                  <a:gd name="T121" fmla="*/ 1549 h 200"/>
                  <a:gd name="T122" fmla="*/ 11647 w 215"/>
                  <a:gd name="T123" fmla="*/ 1511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200"/>
                  <a:gd name="T188" fmla="*/ 215 w 215"/>
                  <a:gd name="T189" fmla="*/ 200 h 2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200">
                    <a:moveTo>
                      <a:pt x="139" y="35"/>
                    </a:moveTo>
                    <a:lnTo>
                      <a:pt x="215" y="35"/>
                    </a:lnTo>
                    <a:lnTo>
                      <a:pt x="215" y="162"/>
                    </a:lnTo>
                    <a:lnTo>
                      <a:pt x="137" y="162"/>
                    </a:lnTo>
                    <a:lnTo>
                      <a:pt x="137" y="163"/>
                    </a:lnTo>
                    <a:lnTo>
                      <a:pt x="131" y="167"/>
                    </a:lnTo>
                    <a:lnTo>
                      <a:pt x="130" y="170"/>
                    </a:lnTo>
                    <a:lnTo>
                      <a:pt x="130" y="172"/>
                    </a:lnTo>
                    <a:lnTo>
                      <a:pt x="135" y="177"/>
                    </a:lnTo>
                    <a:lnTo>
                      <a:pt x="137" y="180"/>
                    </a:lnTo>
                    <a:lnTo>
                      <a:pt x="137" y="183"/>
                    </a:lnTo>
                    <a:lnTo>
                      <a:pt x="137" y="186"/>
                    </a:lnTo>
                    <a:lnTo>
                      <a:pt x="135" y="190"/>
                    </a:lnTo>
                    <a:lnTo>
                      <a:pt x="131" y="193"/>
                    </a:lnTo>
                    <a:lnTo>
                      <a:pt x="125" y="197"/>
                    </a:lnTo>
                    <a:lnTo>
                      <a:pt x="120" y="198"/>
                    </a:lnTo>
                    <a:lnTo>
                      <a:pt x="115" y="200"/>
                    </a:lnTo>
                    <a:lnTo>
                      <a:pt x="107" y="200"/>
                    </a:lnTo>
                    <a:lnTo>
                      <a:pt x="99" y="200"/>
                    </a:lnTo>
                    <a:lnTo>
                      <a:pt x="94" y="198"/>
                    </a:lnTo>
                    <a:lnTo>
                      <a:pt x="89" y="197"/>
                    </a:lnTo>
                    <a:lnTo>
                      <a:pt x="83" y="193"/>
                    </a:lnTo>
                    <a:lnTo>
                      <a:pt x="79" y="190"/>
                    </a:lnTo>
                    <a:lnTo>
                      <a:pt x="77" y="186"/>
                    </a:lnTo>
                    <a:lnTo>
                      <a:pt x="77" y="183"/>
                    </a:lnTo>
                    <a:lnTo>
                      <a:pt x="77" y="180"/>
                    </a:lnTo>
                    <a:lnTo>
                      <a:pt x="79" y="177"/>
                    </a:lnTo>
                    <a:lnTo>
                      <a:pt x="84" y="172"/>
                    </a:lnTo>
                    <a:lnTo>
                      <a:pt x="84" y="170"/>
                    </a:lnTo>
                    <a:lnTo>
                      <a:pt x="82" y="167"/>
                    </a:lnTo>
                    <a:lnTo>
                      <a:pt x="78" y="162"/>
                    </a:lnTo>
                    <a:lnTo>
                      <a:pt x="0" y="162"/>
                    </a:lnTo>
                    <a:lnTo>
                      <a:pt x="0" y="35"/>
                    </a:lnTo>
                    <a:lnTo>
                      <a:pt x="75" y="35"/>
                    </a:lnTo>
                    <a:lnTo>
                      <a:pt x="77" y="36"/>
                    </a:lnTo>
                    <a:lnTo>
                      <a:pt x="82" y="33"/>
                    </a:lnTo>
                    <a:lnTo>
                      <a:pt x="84" y="30"/>
                    </a:lnTo>
                    <a:lnTo>
                      <a:pt x="84" y="28"/>
                    </a:lnTo>
                    <a:lnTo>
                      <a:pt x="79" y="23"/>
                    </a:lnTo>
                    <a:lnTo>
                      <a:pt x="77" y="20"/>
                    </a:lnTo>
                    <a:lnTo>
                      <a:pt x="77" y="17"/>
                    </a:lnTo>
                    <a:lnTo>
                      <a:pt x="77" y="13"/>
                    </a:lnTo>
                    <a:lnTo>
                      <a:pt x="79" y="10"/>
                    </a:lnTo>
                    <a:lnTo>
                      <a:pt x="83" y="6"/>
                    </a:lnTo>
                    <a:lnTo>
                      <a:pt x="89" y="3"/>
                    </a:lnTo>
                    <a:lnTo>
                      <a:pt x="94" y="2"/>
                    </a:lnTo>
                    <a:lnTo>
                      <a:pt x="100" y="0"/>
                    </a:lnTo>
                    <a:lnTo>
                      <a:pt x="107" y="0"/>
                    </a:lnTo>
                    <a:lnTo>
                      <a:pt x="115" y="0"/>
                    </a:lnTo>
                    <a:lnTo>
                      <a:pt x="120" y="2"/>
                    </a:lnTo>
                    <a:lnTo>
                      <a:pt x="125" y="3"/>
                    </a:lnTo>
                    <a:lnTo>
                      <a:pt x="131" y="6"/>
                    </a:lnTo>
                    <a:lnTo>
                      <a:pt x="135" y="10"/>
                    </a:lnTo>
                    <a:lnTo>
                      <a:pt x="137" y="13"/>
                    </a:lnTo>
                    <a:lnTo>
                      <a:pt x="137" y="17"/>
                    </a:lnTo>
                    <a:lnTo>
                      <a:pt x="137" y="20"/>
                    </a:lnTo>
                    <a:lnTo>
                      <a:pt x="135" y="23"/>
                    </a:lnTo>
                    <a:lnTo>
                      <a:pt x="130" y="28"/>
                    </a:lnTo>
                    <a:lnTo>
                      <a:pt x="130" y="30"/>
                    </a:lnTo>
                    <a:lnTo>
                      <a:pt x="132" y="33"/>
                    </a:lnTo>
                    <a:lnTo>
                      <a:pt x="138" y="36"/>
                    </a:lnTo>
                    <a:lnTo>
                      <a:pt x="139" y="35"/>
                    </a:lnTo>
                  </a:path>
                </a:pathLst>
              </a:custGeom>
              <a:solidFill>
                <a:srgbClr val="9579A1"/>
              </a:solidFill>
              <a:ln w="6350">
                <a:solidFill>
                  <a:srgbClr val="9579A1"/>
                </a:solidFill>
                <a:round/>
                <a:headEnd/>
                <a:tailEnd/>
              </a:ln>
            </p:spPr>
            <p:txBody>
              <a:bodyPr lIns="36000" tIns="19050" rIns="36000" bIns="19050" anchor="ctr"/>
              <a:lstStyle/>
              <a:p>
                <a:pPr>
                  <a:defRPr/>
                </a:pPr>
                <a:endParaRPr lang="zh-CN" altLang="en-US" kern="0" smtClean="0">
                  <a:solidFill>
                    <a:prstClr val="black"/>
                  </a:solidFill>
                </a:endParaRPr>
              </a:p>
            </p:txBody>
          </p:sp>
          <p:sp>
            <p:nvSpPr>
              <p:cNvPr id="25" name="Rectangle 81"/>
              <p:cNvSpPr>
                <a:spLocks noChangeArrowheads="1"/>
              </p:cNvSpPr>
              <p:nvPr/>
            </p:nvSpPr>
            <p:spPr bwMode="auto">
              <a:xfrm>
                <a:off x="1306" y="2425"/>
                <a:ext cx="856" cy="239"/>
              </a:xfrm>
              <a:prstGeom prst="rect">
                <a:avLst/>
              </a:prstGeom>
              <a:noFill/>
              <a:ln w="9525">
                <a:noFill/>
                <a:miter lim="800000"/>
                <a:headEnd/>
                <a:tailEnd/>
              </a:ln>
            </p:spPr>
            <p:txBody>
              <a:bodyPr lIns="32299" tIns="17092" rIns="32299" bIns="17092" anchor="ctr"/>
              <a:lstStyle/>
              <a:p>
                <a:pPr algn="ctr" defTabSz="823913">
                  <a:buFont typeface="Arial" pitchFamily="34" charset="0"/>
                  <a:buNone/>
                  <a:defRPr/>
                </a:pPr>
                <a:r>
                  <a:rPr lang="zh-CN" altLang="en-US" kern="0" dirty="0" smtClean="0">
                    <a:solidFill>
                      <a:prstClr val="white"/>
                    </a:solidFill>
                    <a:latin typeface="Arial" pitchFamily="34" charset="0"/>
                  </a:rPr>
                  <a:t>政策和规范性文件</a:t>
                </a:r>
              </a:p>
            </p:txBody>
          </p:sp>
        </p:grpSp>
        <p:grpSp>
          <p:nvGrpSpPr>
            <p:cNvPr id="13" name="Group 82"/>
            <p:cNvGrpSpPr>
              <a:grpSpLocks/>
            </p:cNvGrpSpPr>
            <p:nvPr/>
          </p:nvGrpSpPr>
          <p:grpSpPr bwMode="auto">
            <a:xfrm>
              <a:off x="2038350" y="3574720"/>
              <a:ext cx="1493839" cy="835397"/>
              <a:chOff x="1261" y="1710"/>
              <a:chExt cx="941" cy="529"/>
            </a:xfrm>
          </p:grpSpPr>
          <p:sp>
            <p:nvSpPr>
              <p:cNvPr id="22" name="Freeform 83"/>
              <p:cNvSpPr>
                <a:spLocks noChangeArrowheads="1"/>
              </p:cNvSpPr>
              <p:nvPr/>
            </p:nvSpPr>
            <p:spPr bwMode="auto">
              <a:xfrm>
                <a:off x="1261" y="1710"/>
                <a:ext cx="941" cy="529"/>
              </a:xfrm>
              <a:custGeom>
                <a:avLst/>
                <a:gdLst>
                  <a:gd name="T0" fmla="*/ 6530 w 215"/>
                  <a:gd name="T1" fmla="*/ 0 h 126"/>
                  <a:gd name="T2" fmla="*/ 6876 w 215"/>
                  <a:gd name="T3" fmla="*/ 231 h 126"/>
                  <a:gd name="T4" fmla="*/ 7051 w 215"/>
                  <a:gd name="T5" fmla="*/ 441 h 126"/>
                  <a:gd name="T6" fmla="*/ 7051 w 215"/>
                  <a:gd name="T7" fmla="*/ 600 h 126"/>
                  <a:gd name="T8" fmla="*/ 6626 w 215"/>
                  <a:gd name="T9" fmla="*/ 970 h 126"/>
                  <a:gd name="T10" fmla="*/ 6456 w 215"/>
                  <a:gd name="T11" fmla="*/ 1180 h 126"/>
                  <a:gd name="T12" fmla="*/ 6456 w 215"/>
                  <a:gd name="T13" fmla="*/ 1411 h 126"/>
                  <a:gd name="T14" fmla="*/ 6456 w 215"/>
                  <a:gd name="T15" fmla="*/ 1709 h 126"/>
                  <a:gd name="T16" fmla="*/ 6626 w 215"/>
                  <a:gd name="T17" fmla="*/ 1923 h 126"/>
                  <a:gd name="T18" fmla="*/ 6955 w 215"/>
                  <a:gd name="T19" fmla="*/ 2221 h 126"/>
                  <a:gd name="T20" fmla="*/ 7471 w 215"/>
                  <a:gd name="T21" fmla="*/ 2452 h 126"/>
                  <a:gd name="T22" fmla="*/ 7874 w 215"/>
                  <a:gd name="T23" fmla="*/ 2590 h 126"/>
                  <a:gd name="T24" fmla="*/ 8390 w 215"/>
                  <a:gd name="T25" fmla="*/ 2662 h 126"/>
                  <a:gd name="T26" fmla="*/ 8964 w 215"/>
                  <a:gd name="T27" fmla="*/ 2662 h 126"/>
                  <a:gd name="T28" fmla="*/ 9638 w 215"/>
                  <a:gd name="T29" fmla="*/ 2662 h 126"/>
                  <a:gd name="T30" fmla="*/ 10058 w 215"/>
                  <a:gd name="T31" fmla="*/ 2590 h 126"/>
                  <a:gd name="T32" fmla="*/ 10478 w 215"/>
                  <a:gd name="T33" fmla="*/ 2452 h 126"/>
                  <a:gd name="T34" fmla="*/ 10977 w 215"/>
                  <a:gd name="T35" fmla="*/ 2221 h 126"/>
                  <a:gd name="T36" fmla="*/ 11323 w 215"/>
                  <a:gd name="T37" fmla="*/ 1923 h 126"/>
                  <a:gd name="T38" fmla="*/ 11493 w 215"/>
                  <a:gd name="T39" fmla="*/ 1709 h 126"/>
                  <a:gd name="T40" fmla="*/ 11493 w 215"/>
                  <a:gd name="T41" fmla="*/ 1411 h 126"/>
                  <a:gd name="T42" fmla="*/ 11493 w 215"/>
                  <a:gd name="T43" fmla="*/ 1180 h 126"/>
                  <a:gd name="T44" fmla="*/ 11323 w 215"/>
                  <a:gd name="T45" fmla="*/ 970 h 126"/>
                  <a:gd name="T46" fmla="*/ 10898 w 215"/>
                  <a:gd name="T47" fmla="*/ 600 h 126"/>
                  <a:gd name="T48" fmla="*/ 10898 w 215"/>
                  <a:gd name="T49" fmla="*/ 441 h 126"/>
                  <a:gd name="T50" fmla="*/ 11073 w 215"/>
                  <a:gd name="T51" fmla="*/ 231 h 126"/>
                  <a:gd name="T52" fmla="*/ 11493 w 215"/>
                  <a:gd name="T53" fmla="*/ 0 h 126"/>
                  <a:gd name="T54" fmla="*/ 18028 w 215"/>
                  <a:gd name="T55" fmla="*/ 0 h 126"/>
                  <a:gd name="T56" fmla="*/ 18028 w 215"/>
                  <a:gd name="T57" fmla="*/ 9253 h 126"/>
                  <a:gd name="T58" fmla="*/ 11647 w 215"/>
                  <a:gd name="T59" fmla="*/ 9253 h 126"/>
                  <a:gd name="T60" fmla="*/ 11572 w 215"/>
                  <a:gd name="T61" fmla="*/ 9325 h 126"/>
                  <a:gd name="T62" fmla="*/ 11073 w 215"/>
                  <a:gd name="T63" fmla="*/ 9094 h 126"/>
                  <a:gd name="T64" fmla="*/ 10898 w 215"/>
                  <a:gd name="T65" fmla="*/ 8884 h 126"/>
                  <a:gd name="T66" fmla="*/ 10898 w 215"/>
                  <a:gd name="T67" fmla="*/ 8724 h 126"/>
                  <a:gd name="T68" fmla="*/ 11323 w 215"/>
                  <a:gd name="T69" fmla="*/ 8355 h 126"/>
                  <a:gd name="T70" fmla="*/ 11493 w 215"/>
                  <a:gd name="T71" fmla="*/ 8145 h 126"/>
                  <a:gd name="T72" fmla="*/ 11493 w 215"/>
                  <a:gd name="T73" fmla="*/ 7914 h 126"/>
                  <a:gd name="T74" fmla="*/ 11493 w 215"/>
                  <a:gd name="T75" fmla="*/ 7616 h 126"/>
                  <a:gd name="T76" fmla="*/ 11323 w 215"/>
                  <a:gd name="T77" fmla="*/ 7402 h 126"/>
                  <a:gd name="T78" fmla="*/ 10977 w 215"/>
                  <a:gd name="T79" fmla="*/ 7104 h 126"/>
                  <a:gd name="T80" fmla="*/ 10478 w 215"/>
                  <a:gd name="T81" fmla="*/ 6873 h 126"/>
                  <a:gd name="T82" fmla="*/ 10058 w 215"/>
                  <a:gd name="T83" fmla="*/ 6734 h 126"/>
                  <a:gd name="T84" fmla="*/ 9638 w 215"/>
                  <a:gd name="T85" fmla="*/ 6663 h 126"/>
                  <a:gd name="T86" fmla="*/ 8964 w 215"/>
                  <a:gd name="T87" fmla="*/ 6663 h 126"/>
                  <a:gd name="T88" fmla="*/ 8390 w 215"/>
                  <a:gd name="T89" fmla="*/ 6663 h 126"/>
                  <a:gd name="T90" fmla="*/ 7874 w 215"/>
                  <a:gd name="T91" fmla="*/ 6734 h 126"/>
                  <a:gd name="T92" fmla="*/ 7471 w 215"/>
                  <a:gd name="T93" fmla="*/ 6873 h 126"/>
                  <a:gd name="T94" fmla="*/ 6955 w 215"/>
                  <a:gd name="T95" fmla="*/ 7104 h 126"/>
                  <a:gd name="T96" fmla="*/ 6626 w 215"/>
                  <a:gd name="T97" fmla="*/ 7402 h 126"/>
                  <a:gd name="T98" fmla="*/ 6456 w 215"/>
                  <a:gd name="T99" fmla="*/ 7616 h 126"/>
                  <a:gd name="T100" fmla="*/ 6456 w 215"/>
                  <a:gd name="T101" fmla="*/ 7914 h 126"/>
                  <a:gd name="T102" fmla="*/ 6456 w 215"/>
                  <a:gd name="T103" fmla="*/ 8145 h 126"/>
                  <a:gd name="T104" fmla="*/ 6626 w 215"/>
                  <a:gd name="T105" fmla="*/ 8355 h 126"/>
                  <a:gd name="T106" fmla="*/ 7051 w 215"/>
                  <a:gd name="T107" fmla="*/ 8724 h 126"/>
                  <a:gd name="T108" fmla="*/ 7051 w 215"/>
                  <a:gd name="T109" fmla="*/ 8884 h 126"/>
                  <a:gd name="T110" fmla="*/ 6876 w 215"/>
                  <a:gd name="T111" fmla="*/ 9094 h 126"/>
                  <a:gd name="T112" fmla="*/ 6530 w 215"/>
                  <a:gd name="T113" fmla="*/ 9253 h 126"/>
                  <a:gd name="T114" fmla="*/ 0 w 215"/>
                  <a:gd name="T115" fmla="*/ 9253 h 126"/>
                  <a:gd name="T116" fmla="*/ 0 w 215"/>
                  <a:gd name="T117" fmla="*/ 0 h 126"/>
                  <a:gd name="T118" fmla="*/ 6285 w 215"/>
                  <a:gd name="T119" fmla="*/ 0 h 126"/>
                  <a:gd name="T120" fmla="*/ 6530 w 215"/>
                  <a:gd name="T121" fmla="*/ 0 h 1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
                  <a:gd name="T184" fmla="*/ 0 h 126"/>
                  <a:gd name="T185" fmla="*/ 215 w 215"/>
                  <a:gd name="T186" fmla="*/ 126 h 1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 h="126">
                    <a:moveTo>
                      <a:pt x="78" y="0"/>
                    </a:moveTo>
                    <a:lnTo>
                      <a:pt x="82" y="3"/>
                    </a:lnTo>
                    <a:lnTo>
                      <a:pt x="84" y="6"/>
                    </a:lnTo>
                    <a:lnTo>
                      <a:pt x="84" y="8"/>
                    </a:lnTo>
                    <a:lnTo>
                      <a:pt x="79" y="13"/>
                    </a:lnTo>
                    <a:lnTo>
                      <a:pt x="77" y="16"/>
                    </a:lnTo>
                    <a:lnTo>
                      <a:pt x="77" y="19"/>
                    </a:lnTo>
                    <a:lnTo>
                      <a:pt x="77" y="23"/>
                    </a:lnTo>
                    <a:lnTo>
                      <a:pt x="79" y="26"/>
                    </a:lnTo>
                    <a:lnTo>
                      <a:pt x="83" y="30"/>
                    </a:lnTo>
                    <a:lnTo>
                      <a:pt x="89" y="33"/>
                    </a:lnTo>
                    <a:lnTo>
                      <a:pt x="94" y="35"/>
                    </a:lnTo>
                    <a:lnTo>
                      <a:pt x="100" y="36"/>
                    </a:lnTo>
                    <a:lnTo>
                      <a:pt x="107" y="36"/>
                    </a:lnTo>
                    <a:lnTo>
                      <a:pt x="115" y="36"/>
                    </a:lnTo>
                    <a:lnTo>
                      <a:pt x="120" y="35"/>
                    </a:lnTo>
                    <a:lnTo>
                      <a:pt x="125" y="33"/>
                    </a:lnTo>
                    <a:lnTo>
                      <a:pt x="131" y="30"/>
                    </a:lnTo>
                    <a:lnTo>
                      <a:pt x="135" y="26"/>
                    </a:lnTo>
                    <a:lnTo>
                      <a:pt x="137" y="23"/>
                    </a:lnTo>
                    <a:lnTo>
                      <a:pt x="137" y="19"/>
                    </a:lnTo>
                    <a:lnTo>
                      <a:pt x="137" y="16"/>
                    </a:lnTo>
                    <a:lnTo>
                      <a:pt x="135" y="13"/>
                    </a:lnTo>
                    <a:lnTo>
                      <a:pt x="130" y="8"/>
                    </a:lnTo>
                    <a:lnTo>
                      <a:pt x="130" y="6"/>
                    </a:lnTo>
                    <a:lnTo>
                      <a:pt x="132" y="3"/>
                    </a:lnTo>
                    <a:lnTo>
                      <a:pt x="137" y="0"/>
                    </a:lnTo>
                    <a:lnTo>
                      <a:pt x="215" y="0"/>
                    </a:lnTo>
                    <a:lnTo>
                      <a:pt x="215" y="125"/>
                    </a:lnTo>
                    <a:lnTo>
                      <a:pt x="139" y="125"/>
                    </a:lnTo>
                    <a:lnTo>
                      <a:pt x="138" y="126"/>
                    </a:lnTo>
                    <a:lnTo>
                      <a:pt x="132" y="123"/>
                    </a:lnTo>
                    <a:lnTo>
                      <a:pt x="130" y="120"/>
                    </a:lnTo>
                    <a:lnTo>
                      <a:pt x="130" y="118"/>
                    </a:lnTo>
                    <a:lnTo>
                      <a:pt x="135" y="113"/>
                    </a:lnTo>
                    <a:lnTo>
                      <a:pt x="137" y="110"/>
                    </a:lnTo>
                    <a:lnTo>
                      <a:pt x="137" y="107"/>
                    </a:lnTo>
                    <a:lnTo>
                      <a:pt x="137" y="103"/>
                    </a:lnTo>
                    <a:lnTo>
                      <a:pt x="135" y="100"/>
                    </a:lnTo>
                    <a:lnTo>
                      <a:pt x="131" y="96"/>
                    </a:lnTo>
                    <a:lnTo>
                      <a:pt x="125" y="93"/>
                    </a:lnTo>
                    <a:lnTo>
                      <a:pt x="120" y="91"/>
                    </a:lnTo>
                    <a:lnTo>
                      <a:pt x="115" y="90"/>
                    </a:lnTo>
                    <a:lnTo>
                      <a:pt x="107" y="90"/>
                    </a:lnTo>
                    <a:lnTo>
                      <a:pt x="100" y="90"/>
                    </a:lnTo>
                    <a:lnTo>
                      <a:pt x="94" y="91"/>
                    </a:lnTo>
                    <a:lnTo>
                      <a:pt x="89" y="93"/>
                    </a:lnTo>
                    <a:lnTo>
                      <a:pt x="83" y="96"/>
                    </a:lnTo>
                    <a:lnTo>
                      <a:pt x="79" y="100"/>
                    </a:lnTo>
                    <a:lnTo>
                      <a:pt x="77" y="103"/>
                    </a:lnTo>
                    <a:lnTo>
                      <a:pt x="77" y="107"/>
                    </a:lnTo>
                    <a:lnTo>
                      <a:pt x="77" y="110"/>
                    </a:lnTo>
                    <a:lnTo>
                      <a:pt x="79" y="113"/>
                    </a:lnTo>
                    <a:lnTo>
                      <a:pt x="84" y="118"/>
                    </a:lnTo>
                    <a:lnTo>
                      <a:pt x="84" y="120"/>
                    </a:lnTo>
                    <a:lnTo>
                      <a:pt x="82" y="123"/>
                    </a:lnTo>
                    <a:lnTo>
                      <a:pt x="78" y="125"/>
                    </a:lnTo>
                    <a:lnTo>
                      <a:pt x="0" y="125"/>
                    </a:lnTo>
                    <a:lnTo>
                      <a:pt x="0" y="0"/>
                    </a:lnTo>
                    <a:lnTo>
                      <a:pt x="75" y="0"/>
                    </a:lnTo>
                    <a:lnTo>
                      <a:pt x="78" y="0"/>
                    </a:lnTo>
                  </a:path>
                </a:pathLst>
              </a:custGeom>
              <a:solidFill>
                <a:srgbClr val="D6BC38"/>
              </a:solidFill>
              <a:ln w="6350">
                <a:solidFill>
                  <a:srgbClr val="D6BC38"/>
                </a:solidFill>
                <a:round/>
                <a:headEnd/>
                <a:tailEnd/>
              </a:ln>
            </p:spPr>
            <p:txBody>
              <a:bodyPr lIns="36000" tIns="19050" rIns="36000" bIns="19050" anchor="ctr"/>
              <a:lstStyle/>
              <a:p>
                <a:pPr>
                  <a:defRPr/>
                </a:pPr>
                <a:endParaRPr lang="zh-CN" altLang="en-US" kern="0" smtClean="0">
                  <a:solidFill>
                    <a:prstClr val="black"/>
                  </a:solidFill>
                </a:endParaRPr>
              </a:p>
            </p:txBody>
          </p:sp>
          <p:sp>
            <p:nvSpPr>
              <p:cNvPr id="23" name="Rectangle 84"/>
              <p:cNvSpPr>
                <a:spLocks noChangeArrowheads="1"/>
              </p:cNvSpPr>
              <p:nvPr/>
            </p:nvSpPr>
            <p:spPr bwMode="auto">
              <a:xfrm>
                <a:off x="1305" y="1915"/>
                <a:ext cx="856" cy="238"/>
              </a:xfrm>
              <a:prstGeom prst="rect">
                <a:avLst/>
              </a:prstGeom>
              <a:noFill/>
              <a:ln w="9525">
                <a:noFill/>
                <a:miter lim="800000"/>
                <a:headEnd/>
                <a:tailEnd/>
              </a:ln>
            </p:spPr>
            <p:txBody>
              <a:bodyPr lIns="0" tIns="17092" rIns="0" bIns="17092" anchor="ctr"/>
              <a:lstStyle/>
              <a:p>
                <a:pPr algn="ctr" defTabSz="823913">
                  <a:buFont typeface="Arial" pitchFamily="34" charset="0"/>
                  <a:buNone/>
                  <a:defRPr/>
                </a:pPr>
                <a:r>
                  <a:rPr lang="zh-CN" altLang="en-US" kern="0" dirty="0" smtClean="0">
                    <a:solidFill>
                      <a:prstClr val="white"/>
                    </a:solidFill>
                    <a:latin typeface="Arial" pitchFamily="34" charset="0"/>
                  </a:rPr>
                  <a:t>部门规章</a:t>
                </a:r>
              </a:p>
            </p:txBody>
          </p:sp>
        </p:grpSp>
        <p:grpSp>
          <p:nvGrpSpPr>
            <p:cNvPr id="14" name="Group 85"/>
            <p:cNvGrpSpPr>
              <a:grpSpLocks/>
            </p:cNvGrpSpPr>
            <p:nvPr/>
          </p:nvGrpSpPr>
          <p:grpSpPr bwMode="auto">
            <a:xfrm>
              <a:off x="2041527" y="2022368"/>
              <a:ext cx="1493839" cy="690111"/>
              <a:chOff x="1286" y="822"/>
              <a:chExt cx="941" cy="437"/>
            </a:xfrm>
          </p:grpSpPr>
          <p:sp>
            <p:nvSpPr>
              <p:cNvPr id="20" name="Freeform 86"/>
              <p:cNvSpPr>
                <a:spLocks noChangeArrowheads="1"/>
              </p:cNvSpPr>
              <p:nvPr/>
            </p:nvSpPr>
            <p:spPr bwMode="auto">
              <a:xfrm>
                <a:off x="1286" y="822"/>
                <a:ext cx="941" cy="437"/>
              </a:xfrm>
              <a:custGeom>
                <a:avLst/>
                <a:gdLst>
                  <a:gd name="T0" fmla="*/ 0 w 215"/>
                  <a:gd name="T1" fmla="*/ 2474 h 162"/>
                  <a:gd name="T2" fmla="*/ 0 w 215"/>
                  <a:gd name="T3" fmla="*/ 0 h 162"/>
                  <a:gd name="T4" fmla="*/ 18028 w 215"/>
                  <a:gd name="T5" fmla="*/ 0 h 162"/>
                  <a:gd name="T6" fmla="*/ 18028 w 215"/>
                  <a:gd name="T7" fmla="*/ 2474 h 162"/>
                  <a:gd name="T8" fmla="*/ 11493 w 215"/>
                  <a:gd name="T9" fmla="*/ 2474 h 162"/>
                  <a:gd name="T10" fmla="*/ 11073 w 215"/>
                  <a:gd name="T11" fmla="*/ 2533 h 162"/>
                  <a:gd name="T12" fmla="*/ 10898 w 215"/>
                  <a:gd name="T13" fmla="*/ 2590 h 162"/>
                  <a:gd name="T14" fmla="*/ 10898 w 215"/>
                  <a:gd name="T15" fmla="*/ 2627 h 162"/>
                  <a:gd name="T16" fmla="*/ 11323 w 215"/>
                  <a:gd name="T17" fmla="*/ 2730 h 162"/>
                  <a:gd name="T18" fmla="*/ 11572 w 215"/>
                  <a:gd name="T19" fmla="*/ 2787 h 162"/>
                  <a:gd name="T20" fmla="*/ 11572 w 215"/>
                  <a:gd name="T21" fmla="*/ 2846 h 162"/>
                  <a:gd name="T22" fmla="*/ 11493 w 215"/>
                  <a:gd name="T23" fmla="*/ 2924 h 162"/>
                  <a:gd name="T24" fmla="*/ 11323 w 215"/>
                  <a:gd name="T25" fmla="*/ 2983 h 162"/>
                  <a:gd name="T26" fmla="*/ 10977 w 215"/>
                  <a:gd name="T27" fmla="*/ 3064 h 162"/>
                  <a:gd name="T28" fmla="*/ 10478 w 215"/>
                  <a:gd name="T29" fmla="*/ 3121 h 162"/>
                  <a:gd name="T30" fmla="*/ 10058 w 215"/>
                  <a:gd name="T31" fmla="*/ 3159 h 162"/>
                  <a:gd name="T32" fmla="*/ 9638 w 215"/>
                  <a:gd name="T33" fmla="*/ 3180 h 162"/>
                  <a:gd name="T34" fmla="*/ 8964 w 215"/>
                  <a:gd name="T35" fmla="*/ 3180 h 162"/>
                  <a:gd name="T36" fmla="*/ 8390 w 215"/>
                  <a:gd name="T37" fmla="*/ 3180 h 162"/>
                  <a:gd name="T38" fmla="*/ 7874 w 215"/>
                  <a:gd name="T39" fmla="*/ 3159 h 162"/>
                  <a:gd name="T40" fmla="*/ 7471 w 215"/>
                  <a:gd name="T41" fmla="*/ 3121 h 162"/>
                  <a:gd name="T42" fmla="*/ 6955 w 215"/>
                  <a:gd name="T43" fmla="*/ 3064 h 162"/>
                  <a:gd name="T44" fmla="*/ 6626 w 215"/>
                  <a:gd name="T45" fmla="*/ 2983 h 162"/>
                  <a:gd name="T46" fmla="*/ 6456 w 215"/>
                  <a:gd name="T47" fmla="*/ 2924 h 162"/>
                  <a:gd name="T48" fmla="*/ 6456 w 215"/>
                  <a:gd name="T49" fmla="*/ 2846 h 162"/>
                  <a:gd name="T50" fmla="*/ 6456 w 215"/>
                  <a:gd name="T51" fmla="*/ 2787 h 162"/>
                  <a:gd name="T52" fmla="*/ 6626 w 215"/>
                  <a:gd name="T53" fmla="*/ 2730 h 162"/>
                  <a:gd name="T54" fmla="*/ 7051 w 215"/>
                  <a:gd name="T55" fmla="*/ 2627 h 162"/>
                  <a:gd name="T56" fmla="*/ 7051 w 215"/>
                  <a:gd name="T57" fmla="*/ 2590 h 162"/>
                  <a:gd name="T58" fmla="*/ 6876 w 215"/>
                  <a:gd name="T59" fmla="*/ 2533 h 162"/>
                  <a:gd name="T60" fmla="*/ 6530 w 215"/>
                  <a:gd name="T61" fmla="*/ 2474 h 162"/>
                  <a:gd name="T62" fmla="*/ 0 w 215"/>
                  <a:gd name="T63" fmla="*/ 2474 h 1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5"/>
                  <a:gd name="T97" fmla="*/ 0 h 162"/>
                  <a:gd name="T98" fmla="*/ 215 w 215"/>
                  <a:gd name="T99" fmla="*/ 162 h 1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5" h="162">
                    <a:moveTo>
                      <a:pt x="0" y="126"/>
                    </a:moveTo>
                    <a:lnTo>
                      <a:pt x="0" y="0"/>
                    </a:lnTo>
                    <a:lnTo>
                      <a:pt x="215" y="0"/>
                    </a:lnTo>
                    <a:lnTo>
                      <a:pt x="215" y="126"/>
                    </a:lnTo>
                    <a:lnTo>
                      <a:pt x="137" y="126"/>
                    </a:lnTo>
                    <a:lnTo>
                      <a:pt x="132" y="129"/>
                    </a:lnTo>
                    <a:lnTo>
                      <a:pt x="130" y="132"/>
                    </a:lnTo>
                    <a:lnTo>
                      <a:pt x="130" y="134"/>
                    </a:lnTo>
                    <a:lnTo>
                      <a:pt x="135" y="139"/>
                    </a:lnTo>
                    <a:lnTo>
                      <a:pt x="138" y="142"/>
                    </a:lnTo>
                    <a:lnTo>
                      <a:pt x="138" y="145"/>
                    </a:lnTo>
                    <a:lnTo>
                      <a:pt x="137" y="149"/>
                    </a:lnTo>
                    <a:lnTo>
                      <a:pt x="135" y="152"/>
                    </a:lnTo>
                    <a:lnTo>
                      <a:pt x="131" y="156"/>
                    </a:lnTo>
                    <a:lnTo>
                      <a:pt x="125" y="159"/>
                    </a:lnTo>
                    <a:lnTo>
                      <a:pt x="120" y="161"/>
                    </a:lnTo>
                    <a:lnTo>
                      <a:pt x="115" y="162"/>
                    </a:lnTo>
                    <a:lnTo>
                      <a:pt x="107" y="162"/>
                    </a:lnTo>
                    <a:lnTo>
                      <a:pt x="100" y="162"/>
                    </a:lnTo>
                    <a:lnTo>
                      <a:pt x="94" y="161"/>
                    </a:lnTo>
                    <a:lnTo>
                      <a:pt x="89" y="159"/>
                    </a:lnTo>
                    <a:lnTo>
                      <a:pt x="83" y="156"/>
                    </a:lnTo>
                    <a:lnTo>
                      <a:pt x="79" y="152"/>
                    </a:lnTo>
                    <a:lnTo>
                      <a:pt x="77" y="149"/>
                    </a:lnTo>
                    <a:lnTo>
                      <a:pt x="77" y="145"/>
                    </a:lnTo>
                    <a:lnTo>
                      <a:pt x="77" y="142"/>
                    </a:lnTo>
                    <a:lnTo>
                      <a:pt x="79" y="139"/>
                    </a:lnTo>
                    <a:lnTo>
                      <a:pt x="84" y="134"/>
                    </a:lnTo>
                    <a:lnTo>
                      <a:pt x="84" y="132"/>
                    </a:lnTo>
                    <a:lnTo>
                      <a:pt x="82" y="129"/>
                    </a:lnTo>
                    <a:lnTo>
                      <a:pt x="78" y="126"/>
                    </a:lnTo>
                    <a:lnTo>
                      <a:pt x="0" y="126"/>
                    </a:lnTo>
                  </a:path>
                </a:pathLst>
              </a:custGeom>
              <a:solidFill>
                <a:srgbClr val="6490CB"/>
              </a:solidFill>
              <a:ln w="6350">
                <a:solidFill>
                  <a:srgbClr val="6490CB"/>
                </a:solidFill>
                <a:round/>
                <a:headEnd/>
                <a:tailEnd/>
              </a:ln>
            </p:spPr>
            <p:txBody>
              <a:bodyPr lIns="36000" tIns="19050" rIns="36000" bIns="19050" anchor="ctr"/>
              <a:lstStyle/>
              <a:p>
                <a:pPr>
                  <a:defRPr/>
                </a:pPr>
                <a:endParaRPr lang="zh-CN" altLang="en-US" kern="0" smtClean="0">
                  <a:solidFill>
                    <a:prstClr val="black"/>
                  </a:solidFill>
                </a:endParaRPr>
              </a:p>
            </p:txBody>
          </p:sp>
          <p:sp>
            <p:nvSpPr>
              <p:cNvPr id="21" name="Rectangle 87"/>
              <p:cNvSpPr>
                <a:spLocks noChangeArrowheads="1"/>
              </p:cNvSpPr>
              <p:nvPr/>
            </p:nvSpPr>
            <p:spPr bwMode="auto">
              <a:xfrm>
                <a:off x="1305" y="875"/>
                <a:ext cx="856" cy="238"/>
              </a:xfrm>
              <a:prstGeom prst="rect">
                <a:avLst/>
              </a:prstGeom>
              <a:noFill/>
              <a:ln w="9525">
                <a:noFill/>
                <a:miter lim="800000"/>
                <a:headEnd/>
                <a:tailEnd/>
              </a:ln>
            </p:spPr>
            <p:txBody>
              <a:bodyPr lIns="32299" tIns="17092" rIns="32299" bIns="17092" anchor="ctr"/>
              <a:lstStyle/>
              <a:p>
                <a:pPr algn="ctr" defTabSz="823913">
                  <a:buFont typeface="Arial" pitchFamily="34" charset="0"/>
                  <a:buNone/>
                  <a:defRPr/>
                </a:pPr>
                <a:r>
                  <a:rPr lang="zh-CN" altLang="en-US" kern="0" dirty="0" smtClean="0">
                    <a:solidFill>
                      <a:prstClr val="white"/>
                    </a:solidFill>
                    <a:latin typeface="Arial" pitchFamily="34" charset="0"/>
                  </a:rPr>
                  <a:t>法律</a:t>
                </a:r>
                <a:endParaRPr lang="zh-TW" altLang="en-US" kern="0" dirty="0" smtClean="0">
                  <a:solidFill>
                    <a:prstClr val="white"/>
                  </a:solidFill>
                  <a:latin typeface="Arial" pitchFamily="34" charset="0"/>
                </a:endParaRPr>
              </a:p>
            </p:txBody>
          </p:sp>
        </p:grpSp>
        <p:grpSp>
          <p:nvGrpSpPr>
            <p:cNvPr id="15" name="Group 88"/>
            <p:cNvGrpSpPr>
              <a:grpSpLocks/>
            </p:cNvGrpSpPr>
            <p:nvPr/>
          </p:nvGrpSpPr>
          <p:grpSpPr bwMode="auto">
            <a:xfrm>
              <a:off x="2035177" y="2778807"/>
              <a:ext cx="1493839" cy="739067"/>
              <a:chOff x="1282" y="1301"/>
              <a:chExt cx="941" cy="468"/>
            </a:xfrm>
          </p:grpSpPr>
          <p:grpSp>
            <p:nvGrpSpPr>
              <p:cNvPr id="16" name="Group 89"/>
              <p:cNvGrpSpPr>
                <a:grpSpLocks/>
              </p:cNvGrpSpPr>
              <p:nvPr/>
            </p:nvGrpSpPr>
            <p:grpSpPr bwMode="auto">
              <a:xfrm>
                <a:off x="1282" y="1301"/>
                <a:ext cx="941" cy="468"/>
                <a:chOff x="1670" y="1371"/>
                <a:chExt cx="941" cy="635"/>
              </a:xfrm>
            </p:grpSpPr>
            <p:sp>
              <p:nvSpPr>
                <p:cNvPr id="18" name="Freeform 90"/>
                <p:cNvSpPr>
                  <a:spLocks noChangeArrowheads="1"/>
                </p:cNvSpPr>
                <p:nvPr/>
              </p:nvSpPr>
              <p:spPr bwMode="auto">
                <a:xfrm>
                  <a:off x="1670" y="1371"/>
                  <a:ext cx="941" cy="581"/>
                </a:xfrm>
                <a:custGeom>
                  <a:avLst/>
                  <a:gdLst>
                    <a:gd name="T0" fmla="*/ 6530 w 215"/>
                    <a:gd name="T1" fmla="*/ 0 h 126"/>
                    <a:gd name="T2" fmla="*/ 6876 w 215"/>
                    <a:gd name="T3" fmla="*/ 300 h 126"/>
                    <a:gd name="T4" fmla="*/ 7051 w 215"/>
                    <a:gd name="T5" fmla="*/ 595 h 126"/>
                    <a:gd name="T6" fmla="*/ 7051 w 215"/>
                    <a:gd name="T7" fmla="*/ 789 h 126"/>
                    <a:gd name="T8" fmla="*/ 6626 w 215"/>
                    <a:gd name="T9" fmla="*/ 1277 h 126"/>
                    <a:gd name="T10" fmla="*/ 6456 w 215"/>
                    <a:gd name="T11" fmla="*/ 1572 h 126"/>
                    <a:gd name="T12" fmla="*/ 6456 w 215"/>
                    <a:gd name="T13" fmla="*/ 1872 h 126"/>
                    <a:gd name="T14" fmla="*/ 6456 w 215"/>
                    <a:gd name="T15" fmla="*/ 2255 h 126"/>
                    <a:gd name="T16" fmla="*/ 6626 w 215"/>
                    <a:gd name="T17" fmla="*/ 2550 h 126"/>
                    <a:gd name="T18" fmla="*/ 6955 w 215"/>
                    <a:gd name="T19" fmla="*/ 2933 h 126"/>
                    <a:gd name="T20" fmla="*/ 7471 w 215"/>
                    <a:gd name="T21" fmla="*/ 3232 h 126"/>
                    <a:gd name="T22" fmla="*/ 7874 w 215"/>
                    <a:gd name="T23" fmla="*/ 3421 h 126"/>
                    <a:gd name="T24" fmla="*/ 8390 w 215"/>
                    <a:gd name="T25" fmla="*/ 3528 h 126"/>
                    <a:gd name="T26" fmla="*/ 8964 w 215"/>
                    <a:gd name="T27" fmla="*/ 3528 h 126"/>
                    <a:gd name="T28" fmla="*/ 9638 w 215"/>
                    <a:gd name="T29" fmla="*/ 3528 h 126"/>
                    <a:gd name="T30" fmla="*/ 10058 w 215"/>
                    <a:gd name="T31" fmla="*/ 3421 h 126"/>
                    <a:gd name="T32" fmla="*/ 10478 w 215"/>
                    <a:gd name="T33" fmla="*/ 3232 h 126"/>
                    <a:gd name="T34" fmla="*/ 10977 w 215"/>
                    <a:gd name="T35" fmla="*/ 2933 h 126"/>
                    <a:gd name="T36" fmla="*/ 11323 w 215"/>
                    <a:gd name="T37" fmla="*/ 2550 h 126"/>
                    <a:gd name="T38" fmla="*/ 11493 w 215"/>
                    <a:gd name="T39" fmla="*/ 2255 h 126"/>
                    <a:gd name="T40" fmla="*/ 11493 w 215"/>
                    <a:gd name="T41" fmla="*/ 1872 h 126"/>
                    <a:gd name="T42" fmla="*/ 11493 w 215"/>
                    <a:gd name="T43" fmla="*/ 1572 h 126"/>
                    <a:gd name="T44" fmla="*/ 11323 w 215"/>
                    <a:gd name="T45" fmla="*/ 1277 h 126"/>
                    <a:gd name="T46" fmla="*/ 10898 w 215"/>
                    <a:gd name="T47" fmla="*/ 789 h 126"/>
                    <a:gd name="T48" fmla="*/ 10898 w 215"/>
                    <a:gd name="T49" fmla="*/ 595 h 126"/>
                    <a:gd name="T50" fmla="*/ 11073 w 215"/>
                    <a:gd name="T51" fmla="*/ 300 h 126"/>
                    <a:gd name="T52" fmla="*/ 11493 w 215"/>
                    <a:gd name="T53" fmla="*/ 0 h 126"/>
                    <a:gd name="T54" fmla="*/ 18028 w 215"/>
                    <a:gd name="T55" fmla="*/ 0 h 126"/>
                    <a:gd name="T56" fmla="*/ 18028 w 215"/>
                    <a:gd name="T57" fmla="*/ 12247 h 126"/>
                    <a:gd name="T58" fmla="*/ 11647 w 215"/>
                    <a:gd name="T59" fmla="*/ 12247 h 126"/>
                    <a:gd name="T60" fmla="*/ 11572 w 215"/>
                    <a:gd name="T61" fmla="*/ 12353 h 126"/>
                    <a:gd name="T62" fmla="*/ 11073 w 215"/>
                    <a:gd name="T63" fmla="*/ 12058 h 126"/>
                    <a:gd name="T64" fmla="*/ 10898 w 215"/>
                    <a:gd name="T65" fmla="*/ 11758 h 126"/>
                    <a:gd name="T66" fmla="*/ 10898 w 215"/>
                    <a:gd name="T67" fmla="*/ 11565 h 126"/>
                    <a:gd name="T68" fmla="*/ 11323 w 215"/>
                    <a:gd name="T69" fmla="*/ 11076 h 126"/>
                    <a:gd name="T70" fmla="*/ 11493 w 215"/>
                    <a:gd name="T71" fmla="*/ 10781 h 126"/>
                    <a:gd name="T72" fmla="*/ 11493 w 215"/>
                    <a:gd name="T73" fmla="*/ 10481 h 126"/>
                    <a:gd name="T74" fmla="*/ 11493 w 215"/>
                    <a:gd name="T75" fmla="*/ 10098 h 126"/>
                    <a:gd name="T76" fmla="*/ 11323 w 215"/>
                    <a:gd name="T77" fmla="*/ 9803 h 126"/>
                    <a:gd name="T78" fmla="*/ 10977 w 215"/>
                    <a:gd name="T79" fmla="*/ 9420 h 126"/>
                    <a:gd name="T80" fmla="*/ 10478 w 215"/>
                    <a:gd name="T81" fmla="*/ 9121 h 126"/>
                    <a:gd name="T82" fmla="*/ 10058 w 215"/>
                    <a:gd name="T83" fmla="*/ 8932 h 126"/>
                    <a:gd name="T84" fmla="*/ 9638 w 215"/>
                    <a:gd name="T85" fmla="*/ 8826 h 126"/>
                    <a:gd name="T86" fmla="*/ 8964 w 215"/>
                    <a:gd name="T87" fmla="*/ 8826 h 126"/>
                    <a:gd name="T88" fmla="*/ 8390 w 215"/>
                    <a:gd name="T89" fmla="*/ 8826 h 126"/>
                    <a:gd name="T90" fmla="*/ 7874 w 215"/>
                    <a:gd name="T91" fmla="*/ 8932 h 126"/>
                    <a:gd name="T92" fmla="*/ 7471 w 215"/>
                    <a:gd name="T93" fmla="*/ 9121 h 126"/>
                    <a:gd name="T94" fmla="*/ 6955 w 215"/>
                    <a:gd name="T95" fmla="*/ 9420 h 126"/>
                    <a:gd name="T96" fmla="*/ 6626 w 215"/>
                    <a:gd name="T97" fmla="*/ 9803 h 126"/>
                    <a:gd name="T98" fmla="*/ 6456 w 215"/>
                    <a:gd name="T99" fmla="*/ 10098 h 126"/>
                    <a:gd name="T100" fmla="*/ 6456 w 215"/>
                    <a:gd name="T101" fmla="*/ 10481 h 126"/>
                    <a:gd name="T102" fmla="*/ 6456 w 215"/>
                    <a:gd name="T103" fmla="*/ 10781 h 126"/>
                    <a:gd name="T104" fmla="*/ 6626 w 215"/>
                    <a:gd name="T105" fmla="*/ 11076 h 126"/>
                    <a:gd name="T106" fmla="*/ 7051 w 215"/>
                    <a:gd name="T107" fmla="*/ 11565 h 126"/>
                    <a:gd name="T108" fmla="*/ 7051 w 215"/>
                    <a:gd name="T109" fmla="*/ 11758 h 126"/>
                    <a:gd name="T110" fmla="*/ 6876 w 215"/>
                    <a:gd name="T111" fmla="*/ 12058 h 126"/>
                    <a:gd name="T112" fmla="*/ 6530 w 215"/>
                    <a:gd name="T113" fmla="*/ 12247 h 126"/>
                    <a:gd name="T114" fmla="*/ 0 w 215"/>
                    <a:gd name="T115" fmla="*/ 12247 h 126"/>
                    <a:gd name="T116" fmla="*/ 0 w 215"/>
                    <a:gd name="T117" fmla="*/ 0 h 126"/>
                    <a:gd name="T118" fmla="*/ 6285 w 215"/>
                    <a:gd name="T119" fmla="*/ 0 h 126"/>
                    <a:gd name="T120" fmla="*/ 6530 w 215"/>
                    <a:gd name="T121" fmla="*/ 0 h 1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
                    <a:gd name="T184" fmla="*/ 0 h 126"/>
                    <a:gd name="T185" fmla="*/ 215 w 215"/>
                    <a:gd name="T186" fmla="*/ 126 h 1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 h="126">
                      <a:moveTo>
                        <a:pt x="78" y="0"/>
                      </a:moveTo>
                      <a:lnTo>
                        <a:pt x="82" y="3"/>
                      </a:lnTo>
                      <a:lnTo>
                        <a:pt x="84" y="6"/>
                      </a:lnTo>
                      <a:lnTo>
                        <a:pt x="84" y="8"/>
                      </a:lnTo>
                      <a:lnTo>
                        <a:pt x="79" y="13"/>
                      </a:lnTo>
                      <a:lnTo>
                        <a:pt x="77" y="16"/>
                      </a:lnTo>
                      <a:lnTo>
                        <a:pt x="77" y="19"/>
                      </a:lnTo>
                      <a:lnTo>
                        <a:pt x="77" y="23"/>
                      </a:lnTo>
                      <a:lnTo>
                        <a:pt x="79" y="26"/>
                      </a:lnTo>
                      <a:lnTo>
                        <a:pt x="83" y="30"/>
                      </a:lnTo>
                      <a:lnTo>
                        <a:pt x="89" y="33"/>
                      </a:lnTo>
                      <a:lnTo>
                        <a:pt x="94" y="35"/>
                      </a:lnTo>
                      <a:lnTo>
                        <a:pt x="100" y="36"/>
                      </a:lnTo>
                      <a:lnTo>
                        <a:pt x="107" y="36"/>
                      </a:lnTo>
                      <a:lnTo>
                        <a:pt x="115" y="36"/>
                      </a:lnTo>
                      <a:lnTo>
                        <a:pt x="120" y="35"/>
                      </a:lnTo>
                      <a:lnTo>
                        <a:pt x="125" y="33"/>
                      </a:lnTo>
                      <a:lnTo>
                        <a:pt x="131" y="30"/>
                      </a:lnTo>
                      <a:lnTo>
                        <a:pt x="135" y="26"/>
                      </a:lnTo>
                      <a:lnTo>
                        <a:pt x="137" y="23"/>
                      </a:lnTo>
                      <a:lnTo>
                        <a:pt x="137" y="19"/>
                      </a:lnTo>
                      <a:lnTo>
                        <a:pt x="137" y="16"/>
                      </a:lnTo>
                      <a:lnTo>
                        <a:pt x="135" y="13"/>
                      </a:lnTo>
                      <a:lnTo>
                        <a:pt x="130" y="8"/>
                      </a:lnTo>
                      <a:lnTo>
                        <a:pt x="130" y="6"/>
                      </a:lnTo>
                      <a:lnTo>
                        <a:pt x="132" y="3"/>
                      </a:lnTo>
                      <a:lnTo>
                        <a:pt x="137" y="0"/>
                      </a:lnTo>
                      <a:lnTo>
                        <a:pt x="215" y="0"/>
                      </a:lnTo>
                      <a:lnTo>
                        <a:pt x="215" y="125"/>
                      </a:lnTo>
                      <a:lnTo>
                        <a:pt x="139" y="125"/>
                      </a:lnTo>
                      <a:lnTo>
                        <a:pt x="138" y="126"/>
                      </a:lnTo>
                      <a:lnTo>
                        <a:pt x="132" y="123"/>
                      </a:lnTo>
                      <a:lnTo>
                        <a:pt x="130" y="120"/>
                      </a:lnTo>
                      <a:lnTo>
                        <a:pt x="130" y="118"/>
                      </a:lnTo>
                      <a:lnTo>
                        <a:pt x="135" y="113"/>
                      </a:lnTo>
                      <a:lnTo>
                        <a:pt x="137" y="110"/>
                      </a:lnTo>
                      <a:lnTo>
                        <a:pt x="137" y="107"/>
                      </a:lnTo>
                      <a:lnTo>
                        <a:pt x="137" y="103"/>
                      </a:lnTo>
                      <a:lnTo>
                        <a:pt x="135" y="100"/>
                      </a:lnTo>
                      <a:lnTo>
                        <a:pt x="131" y="96"/>
                      </a:lnTo>
                      <a:lnTo>
                        <a:pt x="125" y="93"/>
                      </a:lnTo>
                      <a:lnTo>
                        <a:pt x="120" y="91"/>
                      </a:lnTo>
                      <a:lnTo>
                        <a:pt x="115" y="90"/>
                      </a:lnTo>
                      <a:lnTo>
                        <a:pt x="107" y="90"/>
                      </a:lnTo>
                      <a:lnTo>
                        <a:pt x="100" y="90"/>
                      </a:lnTo>
                      <a:lnTo>
                        <a:pt x="94" y="91"/>
                      </a:lnTo>
                      <a:lnTo>
                        <a:pt x="89" y="93"/>
                      </a:lnTo>
                      <a:lnTo>
                        <a:pt x="83" y="96"/>
                      </a:lnTo>
                      <a:lnTo>
                        <a:pt x="79" y="100"/>
                      </a:lnTo>
                      <a:lnTo>
                        <a:pt x="77" y="103"/>
                      </a:lnTo>
                      <a:lnTo>
                        <a:pt x="77" y="107"/>
                      </a:lnTo>
                      <a:lnTo>
                        <a:pt x="77" y="110"/>
                      </a:lnTo>
                      <a:lnTo>
                        <a:pt x="79" y="113"/>
                      </a:lnTo>
                      <a:lnTo>
                        <a:pt x="84" y="118"/>
                      </a:lnTo>
                      <a:lnTo>
                        <a:pt x="84" y="120"/>
                      </a:lnTo>
                      <a:lnTo>
                        <a:pt x="82" y="123"/>
                      </a:lnTo>
                      <a:lnTo>
                        <a:pt x="78" y="125"/>
                      </a:lnTo>
                      <a:lnTo>
                        <a:pt x="0" y="125"/>
                      </a:lnTo>
                      <a:lnTo>
                        <a:pt x="0" y="0"/>
                      </a:lnTo>
                      <a:lnTo>
                        <a:pt x="75" y="0"/>
                      </a:lnTo>
                      <a:lnTo>
                        <a:pt x="78" y="0"/>
                      </a:lnTo>
                    </a:path>
                  </a:pathLst>
                </a:custGeom>
                <a:solidFill>
                  <a:srgbClr val="5FA364"/>
                </a:solidFill>
                <a:ln w="6350">
                  <a:solidFill>
                    <a:srgbClr val="5FA364"/>
                  </a:solidFill>
                  <a:round/>
                  <a:headEnd/>
                  <a:tailEnd/>
                </a:ln>
              </p:spPr>
              <p:txBody>
                <a:bodyPr lIns="36000" tIns="19050" rIns="36000" bIns="19050" anchor="ctr"/>
                <a:lstStyle/>
                <a:p>
                  <a:pPr>
                    <a:defRPr/>
                  </a:pPr>
                  <a:endParaRPr lang="zh-CN" altLang="en-US" kern="0" smtClean="0">
                    <a:solidFill>
                      <a:prstClr val="black"/>
                    </a:solidFill>
                  </a:endParaRPr>
                </a:p>
              </p:txBody>
            </p:sp>
            <p:sp>
              <p:nvSpPr>
                <p:cNvPr id="19" name="Freeform 91"/>
                <p:cNvSpPr>
                  <a:spLocks noChangeArrowheads="1"/>
                </p:cNvSpPr>
                <p:nvPr/>
              </p:nvSpPr>
              <p:spPr bwMode="auto">
                <a:xfrm>
                  <a:off x="1965" y="1710"/>
                  <a:ext cx="324" cy="296"/>
                </a:xfrm>
                <a:custGeom>
                  <a:avLst/>
                  <a:gdLst>
                    <a:gd name="T0" fmla="*/ 324 w 324"/>
                    <a:gd name="T1" fmla="*/ 17 h 296"/>
                    <a:gd name="T2" fmla="*/ 312 w 324"/>
                    <a:gd name="T3" fmla="*/ 153 h 296"/>
                    <a:gd name="T4" fmla="*/ 267 w 324"/>
                    <a:gd name="T5" fmla="*/ 188 h 296"/>
                    <a:gd name="T6" fmla="*/ 294 w 324"/>
                    <a:gd name="T7" fmla="*/ 182 h 296"/>
                    <a:gd name="T8" fmla="*/ 260 w 324"/>
                    <a:gd name="T9" fmla="*/ 196 h 296"/>
                    <a:gd name="T10" fmla="*/ 256 w 324"/>
                    <a:gd name="T11" fmla="*/ 205 h 296"/>
                    <a:gd name="T12" fmla="*/ 256 w 324"/>
                    <a:gd name="T13" fmla="*/ 211 h 296"/>
                    <a:gd name="T14" fmla="*/ 278 w 324"/>
                    <a:gd name="T15" fmla="*/ 226 h 296"/>
                    <a:gd name="T16" fmla="*/ 287 w 324"/>
                    <a:gd name="T17" fmla="*/ 235 h 296"/>
                    <a:gd name="T18" fmla="*/ 287 w 324"/>
                    <a:gd name="T19" fmla="*/ 244 h 296"/>
                    <a:gd name="T20" fmla="*/ 287 w 324"/>
                    <a:gd name="T21" fmla="*/ 253 h 296"/>
                    <a:gd name="T22" fmla="*/ 278 w 324"/>
                    <a:gd name="T23" fmla="*/ 266 h 296"/>
                    <a:gd name="T24" fmla="*/ 260 w 324"/>
                    <a:gd name="T25" fmla="*/ 275 h 296"/>
                    <a:gd name="T26" fmla="*/ 234 w 324"/>
                    <a:gd name="T27" fmla="*/ 287 h 296"/>
                    <a:gd name="T28" fmla="*/ 212 w 324"/>
                    <a:gd name="T29" fmla="*/ 290 h 296"/>
                    <a:gd name="T30" fmla="*/ 190 w 324"/>
                    <a:gd name="T31" fmla="*/ 296 h 296"/>
                    <a:gd name="T32" fmla="*/ 155 w 324"/>
                    <a:gd name="T33" fmla="*/ 296 h 296"/>
                    <a:gd name="T34" fmla="*/ 120 w 324"/>
                    <a:gd name="T35" fmla="*/ 296 h 296"/>
                    <a:gd name="T36" fmla="*/ 98 w 324"/>
                    <a:gd name="T37" fmla="*/ 290 h 296"/>
                    <a:gd name="T38" fmla="*/ 77 w 324"/>
                    <a:gd name="T39" fmla="*/ 287 h 296"/>
                    <a:gd name="T40" fmla="*/ 50 w 324"/>
                    <a:gd name="T41" fmla="*/ 275 h 296"/>
                    <a:gd name="T42" fmla="*/ 33 w 324"/>
                    <a:gd name="T43" fmla="*/ 266 h 296"/>
                    <a:gd name="T44" fmla="*/ 24 w 324"/>
                    <a:gd name="T45" fmla="*/ 253 h 296"/>
                    <a:gd name="T46" fmla="*/ 24 w 324"/>
                    <a:gd name="T47" fmla="*/ 244 h 296"/>
                    <a:gd name="T48" fmla="*/ 24 w 324"/>
                    <a:gd name="T49" fmla="*/ 235 h 296"/>
                    <a:gd name="T50" fmla="*/ 33 w 324"/>
                    <a:gd name="T51" fmla="*/ 226 h 296"/>
                    <a:gd name="T52" fmla="*/ 55 w 324"/>
                    <a:gd name="T53" fmla="*/ 211 h 296"/>
                    <a:gd name="T54" fmla="*/ 55 w 324"/>
                    <a:gd name="T55" fmla="*/ 205 h 296"/>
                    <a:gd name="T56" fmla="*/ 46 w 324"/>
                    <a:gd name="T57" fmla="*/ 196 h 296"/>
                    <a:gd name="T58" fmla="*/ 48 w 324"/>
                    <a:gd name="T59" fmla="*/ 195 h 296"/>
                    <a:gd name="T60" fmla="*/ 36 w 324"/>
                    <a:gd name="T61" fmla="*/ 185 h 296"/>
                    <a:gd name="T62" fmla="*/ 35 w 324"/>
                    <a:gd name="T63" fmla="*/ 186 h 296"/>
                    <a:gd name="T64" fmla="*/ 27 w 324"/>
                    <a:gd name="T65" fmla="*/ 180 h 296"/>
                    <a:gd name="T66" fmla="*/ 0 w 324"/>
                    <a:gd name="T67" fmla="*/ 0 h 2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96"/>
                    <a:gd name="T104" fmla="*/ 324 w 324"/>
                    <a:gd name="T105" fmla="*/ 296 h 2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96">
                      <a:moveTo>
                        <a:pt x="324" y="17"/>
                      </a:moveTo>
                      <a:lnTo>
                        <a:pt x="312" y="153"/>
                      </a:lnTo>
                      <a:lnTo>
                        <a:pt x="267" y="188"/>
                      </a:lnTo>
                      <a:lnTo>
                        <a:pt x="294" y="182"/>
                      </a:lnTo>
                      <a:lnTo>
                        <a:pt x="260" y="196"/>
                      </a:lnTo>
                      <a:lnTo>
                        <a:pt x="256" y="205"/>
                      </a:lnTo>
                      <a:lnTo>
                        <a:pt x="256" y="211"/>
                      </a:lnTo>
                      <a:lnTo>
                        <a:pt x="278" y="226"/>
                      </a:lnTo>
                      <a:lnTo>
                        <a:pt x="287" y="235"/>
                      </a:lnTo>
                      <a:lnTo>
                        <a:pt x="287" y="244"/>
                      </a:lnTo>
                      <a:lnTo>
                        <a:pt x="287" y="253"/>
                      </a:lnTo>
                      <a:lnTo>
                        <a:pt x="278" y="266"/>
                      </a:lnTo>
                      <a:lnTo>
                        <a:pt x="260" y="275"/>
                      </a:lnTo>
                      <a:lnTo>
                        <a:pt x="234" y="287"/>
                      </a:lnTo>
                      <a:lnTo>
                        <a:pt x="212" y="290"/>
                      </a:lnTo>
                      <a:lnTo>
                        <a:pt x="190" y="296"/>
                      </a:lnTo>
                      <a:lnTo>
                        <a:pt x="155" y="296"/>
                      </a:lnTo>
                      <a:lnTo>
                        <a:pt x="120" y="296"/>
                      </a:lnTo>
                      <a:lnTo>
                        <a:pt x="98" y="290"/>
                      </a:lnTo>
                      <a:lnTo>
                        <a:pt x="77" y="287"/>
                      </a:lnTo>
                      <a:lnTo>
                        <a:pt x="50" y="275"/>
                      </a:lnTo>
                      <a:lnTo>
                        <a:pt x="33" y="266"/>
                      </a:lnTo>
                      <a:lnTo>
                        <a:pt x="24" y="253"/>
                      </a:lnTo>
                      <a:lnTo>
                        <a:pt x="24" y="244"/>
                      </a:lnTo>
                      <a:lnTo>
                        <a:pt x="24" y="235"/>
                      </a:lnTo>
                      <a:lnTo>
                        <a:pt x="33" y="226"/>
                      </a:lnTo>
                      <a:lnTo>
                        <a:pt x="55" y="211"/>
                      </a:lnTo>
                      <a:lnTo>
                        <a:pt x="55" y="205"/>
                      </a:lnTo>
                      <a:lnTo>
                        <a:pt x="46" y="196"/>
                      </a:lnTo>
                      <a:lnTo>
                        <a:pt x="48" y="195"/>
                      </a:lnTo>
                      <a:lnTo>
                        <a:pt x="36" y="185"/>
                      </a:lnTo>
                      <a:lnTo>
                        <a:pt x="35" y="186"/>
                      </a:lnTo>
                      <a:lnTo>
                        <a:pt x="27" y="180"/>
                      </a:lnTo>
                      <a:lnTo>
                        <a:pt x="0" y="0"/>
                      </a:lnTo>
                    </a:path>
                  </a:pathLst>
                </a:custGeom>
                <a:solidFill>
                  <a:srgbClr val="5FA364"/>
                </a:solidFill>
                <a:ln w="6350">
                  <a:solidFill>
                    <a:srgbClr val="5FA364"/>
                  </a:solidFill>
                  <a:round/>
                  <a:headEnd/>
                  <a:tailEnd/>
                </a:ln>
              </p:spPr>
              <p:txBody>
                <a:bodyPr lIns="36000" tIns="19050" rIns="36000" bIns="19050" anchor="ctr"/>
                <a:lstStyle/>
                <a:p>
                  <a:pPr>
                    <a:defRPr/>
                  </a:pPr>
                  <a:endParaRPr lang="zh-CN" altLang="en-US" kern="0" smtClean="0">
                    <a:solidFill>
                      <a:prstClr val="black"/>
                    </a:solidFill>
                  </a:endParaRPr>
                </a:p>
              </p:txBody>
            </p:sp>
          </p:grpSp>
          <p:sp>
            <p:nvSpPr>
              <p:cNvPr id="17" name="Rectangle 92"/>
              <p:cNvSpPr>
                <a:spLocks noChangeArrowheads="1"/>
              </p:cNvSpPr>
              <p:nvPr/>
            </p:nvSpPr>
            <p:spPr bwMode="auto">
              <a:xfrm>
                <a:off x="1305" y="1385"/>
                <a:ext cx="856" cy="238"/>
              </a:xfrm>
              <a:prstGeom prst="rect">
                <a:avLst/>
              </a:prstGeom>
              <a:noFill/>
              <a:ln w="9525">
                <a:noFill/>
                <a:miter lim="800000"/>
                <a:headEnd/>
                <a:tailEnd/>
              </a:ln>
            </p:spPr>
            <p:txBody>
              <a:bodyPr lIns="0" tIns="17092" rIns="0" bIns="17092" anchor="ctr"/>
              <a:lstStyle/>
              <a:p>
                <a:pPr algn="ctr" defTabSz="823913">
                  <a:buFont typeface="Arial" pitchFamily="34" charset="0"/>
                  <a:buNone/>
                  <a:defRPr/>
                </a:pPr>
                <a:r>
                  <a:rPr lang="zh-CN" altLang="en-US" kern="0" dirty="0" smtClean="0">
                    <a:solidFill>
                      <a:prstClr val="white"/>
                    </a:solidFill>
                    <a:latin typeface="Arial" pitchFamily="34" charset="0"/>
                  </a:rPr>
                  <a:t>行政法规</a:t>
                </a:r>
                <a:endParaRPr lang="zh-TW" altLang="en-US" kern="0" dirty="0" smtClean="0">
                  <a:solidFill>
                    <a:prstClr val="white"/>
                  </a:solidFill>
                  <a:latin typeface="Arial" pitchFamily="34" charset="0"/>
                </a:endParaRPr>
              </a:p>
            </p:txBody>
          </p:sp>
        </p:grpSp>
      </p:grpSp>
      <p:grpSp>
        <p:nvGrpSpPr>
          <p:cNvPr id="28" name="Group 66"/>
          <p:cNvGrpSpPr>
            <a:grpSpLocks/>
          </p:cNvGrpSpPr>
          <p:nvPr/>
        </p:nvGrpSpPr>
        <p:grpSpPr bwMode="auto">
          <a:xfrm rot="-5400000">
            <a:off x="1230313" y="3398838"/>
            <a:ext cx="4381500" cy="222250"/>
            <a:chOff x="961" y="3407"/>
            <a:chExt cx="2112" cy="307"/>
          </a:xfrm>
        </p:grpSpPr>
        <p:sp>
          <p:nvSpPr>
            <p:cNvPr id="29" name="AutoShape 67"/>
            <p:cNvSpPr>
              <a:spLocks noChangeArrowheads="1"/>
            </p:cNvSpPr>
            <p:nvPr/>
          </p:nvSpPr>
          <p:spPr bwMode="auto">
            <a:xfrm flipV="1">
              <a:off x="1633" y="3407"/>
              <a:ext cx="768" cy="307"/>
            </a:xfrm>
            <a:prstGeom prst="triangle">
              <a:avLst>
                <a:gd name="adj" fmla="val 50000"/>
              </a:avLst>
            </a:prstGeom>
            <a:solidFill>
              <a:srgbClr val="CC3300"/>
            </a:solidFill>
            <a:ln w="28575">
              <a:solidFill>
                <a:srgbClr val="CC3300"/>
              </a:solidFill>
              <a:miter lim="800000"/>
              <a:headEnd/>
              <a:tailEnd/>
            </a:ln>
          </p:spPr>
          <p:txBody>
            <a:bodyPr rot="10800000" vert="eaVert" wrap="none" lIns="32299" tIns="17092" rIns="32299" bIns="17092" anchor="ctr"/>
            <a:lstStyle/>
            <a:p>
              <a:pPr defTabSz="254000">
                <a:lnSpc>
                  <a:spcPct val="110000"/>
                </a:lnSpc>
                <a:spcBef>
                  <a:spcPct val="10000"/>
                </a:spcBef>
                <a:buClr>
                  <a:srgbClr val="5A8CC8"/>
                </a:buClr>
                <a:buFont typeface="Wingdings" pitchFamily="2" charset="2"/>
                <a:buChar char="§"/>
                <a:defRPr/>
              </a:pPr>
              <a:endParaRPr lang="zh-CN" altLang="zh-CN" sz="1100" kern="0" smtClean="0">
                <a:solidFill>
                  <a:srgbClr val="FF0000"/>
                </a:solidFill>
                <a:latin typeface="Arial" pitchFamily="34" charset="0"/>
              </a:endParaRPr>
            </a:p>
          </p:txBody>
        </p:sp>
        <p:sp>
          <p:nvSpPr>
            <p:cNvPr id="30" name="Line 68"/>
            <p:cNvSpPr>
              <a:spLocks noChangeShapeType="1"/>
            </p:cNvSpPr>
            <p:nvPr/>
          </p:nvSpPr>
          <p:spPr bwMode="auto">
            <a:xfrm>
              <a:off x="961" y="3408"/>
              <a:ext cx="2112" cy="0"/>
            </a:xfrm>
            <a:prstGeom prst="line">
              <a:avLst/>
            </a:prstGeom>
            <a:noFill/>
            <a:ln w="28575">
              <a:solidFill>
                <a:srgbClr val="CC3300"/>
              </a:solidFill>
              <a:round/>
              <a:headEnd/>
              <a:tailEnd/>
            </a:ln>
          </p:spPr>
          <p:txBody>
            <a:bodyPr/>
            <a:lstStyle/>
            <a:p>
              <a:pPr>
                <a:defRPr/>
              </a:pPr>
              <a:endParaRPr lang="zh-CN" altLang="en-US" kern="0" smtClean="0">
                <a:solidFill>
                  <a:prstClr val="black"/>
                </a:solidFill>
              </a:endParaRPr>
            </a:p>
          </p:txBody>
        </p:sp>
      </p:grpSp>
      <p:graphicFrame>
        <p:nvGraphicFramePr>
          <p:cNvPr id="4" name="表格 3"/>
          <p:cNvGraphicFramePr>
            <a:graphicFrameLocks noGrp="1"/>
          </p:cNvGraphicFramePr>
          <p:nvPr>
            <p:extLst/>
          </p:nvPr>
        </p:nvGraphicFramePr>
        <p:xfrm>
          <a:off x="3513052" y="904087"/>
          <a:ext cx="5572125" cy="5831277"/>
        </p:xfrm>
        <a:graphic>
          <a:graphicData uri="http://schemas.openxmlformats.org/drawingml/2006/table">
            <a:tbl>
              <a:tblPr/>
              <a:tblGrid>
                <a:gridCol w="5572125"/>
              </a:tblGrid>
              <a:tr h="463214">
                <a:tc>
                  <a:txBody>
                    <a:bodyPr/>
                    <a:lstStyle>
                      <a:lvl1pPr marL="0" algn="l" rtl="0" eaLnBrk="1" latinLnBrk="0" hangingPunct="1">
                        <a:defRPr kumimoji="0" kern="1200">
                          <a:solidFill>
                            <a:schemeClr val="tx1"/>
                          </a:solidFill>
                          <a:latin typeface="Lucida Sans Unicode"/>
                        </a:defRPr>
                      </a:lvl1pPr>
                      <a:lvl2pPr marL="457200" algn="l" rtl="0" eaLnBrk="1" latinLnBrk="0" hangingPunct="1">
                        <a:defRPr kumimoji="0" kern="1200">
                          <a:solidFill>
                            <a:schemeClr val="tx1"/>
                          </a:solidFill>
                          <a:latin typeface="Lucida Sans Unicode"/>
                        </a:defRPr>
                      </a:lvl2pPr>
                      <a:lvl3pPr marL="914400" algn="l" rtl="0" eaLnBrk="1" latinLnBrk="0" hangingPunct="1">
                        <a:defRPr kumimoji="0" kern="1200">
                          <a:solidFill>
                            <a:schemeClr val="tx1"/>
                          </a:solidFill>
                          <a:latin typeface="Lucida Sans Unicode"/>
                        </a:defRPr>
                      </a:lvl3pPr>
                      <a:lvl4pPr marL="1371600" algn="l" rtl="0" eaLnBrk="1" latinLnBrk="0" hangingPunct="1">
                        <a:defRPr kumimoji="0" kern="1200">
                          <a:solidFill>
                            <a:schemeClr val="tx1"/>
                          </a:solidFill>
                          <a:latin typeface="Lucida Sans Unicode"/>
                        </a:defRPr>
                      </a:lvl4pPr>
                      <a:lvl5pPr marL="1828800" algn="l" rtl="0" eaLnBrk="1" latinLnBrk="0" hangingPunct="1">
                        <a:defRPr kumimoji="0" kern="1200">
                          <a:solidFill>
                            <a:schemeClr val="tx1"/>
                          </a:solidFill>
                          <a:latin typeface="Lucida Sans Unicode"/>
                        </a:defRPr>
                      </a:lvl5pPr>
                      <a:lvl6pPr marL="2286000" algn="l" rtl="0" eaLnBrk="1" latinLnBrk="0" hangingPunct="1">
                        <a:defRPr kumimoji="0" kern="1200">
                          <a:solidFill>
                            <a:schemeClr val="tx1"/>
                          </a:solidFill>
                          <a:latin typeface="Lucida Sans Unicode"/>
                        </a:defRPr>
                      </a:lvl6pPr>
                      <a:lvl7pPr marL="2743200" algn="l" rtl="0" eaLnBrk="1" latinLnBrk="0" hangingPunct="1">
                        <a:defRPr kumimoji="0" kern="1200">
                          <a:solidFill>
                            <a:schemeClr val="tx1"/>
                          </a:solidFill>
                          <a:latin typeface="Lucida Sans Unicode"/>
                        </a:defRPr>
                      </a:lvl7pPr>
                      <a:lvl8pPr marL="3200400" algn="l" rtl="0" eaLnBrk="1" latinLnBrk="0" hangingPunct="1">
                        <a:defRPr kumimoji="0" kern="1200">
                          <a:solidFill>
                            <a:schemeClr val="tx1"/>
                          </a:solidFill>
                          <a:latin typeface="Lucida Sans Unicode"/>
                        </a:defRPr>
                      </a:lvl8pPr>
                      <a:lvl9pPr marL="3657600" algn="l" rtl="0" eaLnBrk="1" latinLnBrk="0" hangingPunct="1">
                        <a:defRPr kumimoji="0" kern="1200">
                          <a:solidFill>
                            <a:schemeClr val="tx1"/>
                          </a:solidFill>
                          <a:latin typeface="Lucida Sans Unicode"/>
                        </a:defRPr>
                      </a:lvl9pPr>
                    </a:lstStyle>
                    <a:p>
                      <a:pPr marL="187325" marR="0" lvl="0" indent="-187325" algn="l" defTabSz="914400" rtl="0" eaLnBrk="1" fontAlgn="base" latinLnBrk="0" hangingPunct="1">
                        <a:lnSpc>
                          <a:spcPct val="100000"/>
                        </a:lnSpc>
                        <a:spcBef>
                          <a:spcPct val="20000"/>
                        </a:spcBef>
                        <a:spcAft>
                          <a:spcPct val="0"/>
                        </a:spcAft>
                        <a:buClr>
                          <a:srgbClr val="5A8CC8"/>
                        </a:buClr>
                        <a:buSzTx/>
                        <a:buFontTx/>
                        <a:buChar char="•"/>
                      </a:pPr>
                      <a:r>
                        <a:rPr kumimoji="0" lang="zh-CN" altLang="en-US" sz="1500" b="1" i="0" u="none" strike="noStrike" cap="none" normalizeH="0" baseline="0" dirty="0">
                          <a:ln>
                            <a:noFill/>
                          </a:ln>
                          <a:solidFill>
                            <a:srgbClr val="0070C0"/>
                          </a:solidFill>
                          <a:effectLst>
                            <a:outerShdw blurRad="38100" dist="38100" dir="2700000" algn="tl">
                              <a:srgbClr val="C0C0C0"/>
                            </a:outerShdw>
                          </a:effectLst>
                          <a:latin typeface="Times New Roman" pitchFamily="18" charset="0"/>
                          <a:ea typeface="黑体" pitchFamily="49" charset="-122"/>
                        </a:rPr>
                        <a:t>职业病防治法</a:t>
                      </a:r>
                    </a:p>
                  </a:txBody>
                  <a:tcPr marL="34183" marR="34183" marT="17089" marB="17089" anchor="ctr" horzOverflow="overflow">
                    <a:lnL>
                      <a:noFill/>
                    </a:lnL>
                    <a:lnR>
                      <a:noFill/>
                    </a:lnR>
                    <a:lnT w="12700" cap="flat" cmpd="sng" algn="ctr">
                      <a:solidFill>
                        <a:srgbClr val="648FCB"/>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1277525">
                <a:tc>
                  <a:txBody>
                    <a:bodyPr/>
                    <a:lstStyle>
                      <a:lvl1pPr marL="0" algn="l" rtl="0" eaLnBrk="1" latinLnBrk="0" hangingPunct="1">
                        <a:defRPr kumimoji="0" kern="1200">
                          <a:solidFill>
                            <a:schemeClr val="tx1"/>
                          </a:solidFill>
                          <a:latin typeface="Lucida Sans Unicode"/>
                        </a:defRPr>
                      </a:lvl1pPr>
                      <a:lvl2pPr marL="457200" algn="l" rtl="0" eaLnBrk="1" latinLnBrk="0" hangingPunct="1">
                        <a:defRPr kumimoji="0" kern="1200">
                          <a:solidFill>
                            <a:schemeClr val="tx1"/>
                          </a:solidFill>
                          <a:latin typeface="Lucida Sans Unicode"/>
                        </a:defRPr>
                      </a:lvl2pPr>
                      <a:lvl3pPr marL="914400" algn="l" rtl="0" eaLnBrk="1" latinLnBrk="0" hangingPunct="1">
                        <a:defRPr kumimoji="0" kern="1200">
                          <a:solidFill>
                            <a:schemeClr val="tx1"/>
                          </a:solidFill>
                          <a:latin typeface="Lucida Sans Unicode"/>
                        </a:defRPr>
                      </a:lvl3pPr>
                      <a:lvl4pPr marL="1371600" algn="l" rtl="0" eaLnBrk="1" latinLnBrk="0" hangingPunct="1">
                        <a:defRPr kumimoji="0" kern="1200">
                          <a:solidFill>
                            <a:schemeClr val="tx1"/>
                          </a:solidFill>
                          <a:latin typeface="Lucida Sans Unicode"/>
                        </a:defRPr>
                      </a:lvl4pPr>
                      <a:lvl5pPr marL="1828800" algn="l" rtl="0" eaLnBrk="1" latinLnBrk="0" hangingPunct="1">
                        <a:defRPr kumimoji="0" kern="1200">
                          <a:solidFill>
                            <a:schemeClr val="tx1"/>
                          </a:solidFill>
                          <a:latin typeface="Lucida Sans Unicode"/>
                        </a:defRPr>
                      </a:lvl5pPr>
                      <a:lvl6pPr marL="2286000" algn="l" rtl="0" eaLnBrk="1" latinLnBrk="0" hangingPunct="1">
                        <a:defRPr kumimoji="0" kern="1200">
                          <a:solidFill>
                            <a:schemeClr val="tx1"/>
                          </a:solidFill>
                          <a:latin typeface="Lucida Sans Unicode"/>
                        </a:defRPr>
                      </a:lvl6pPr>
                      <a:lvl7pPr marL="2743200" algn="l" rtl="0" eaLnBrk="1" latinLnBrk="0" hangingPunct="1">
                        <a:defRPr kumimoji="0" kern="1200">
                          <a:solidFill>
                            <a:schemeClr val="tx1"/>
                          </a:solidFill>
                          <a:latin typeface="Lucida Sans Unicode"/>
                        </a:defRPr>
                      </a:lvl7pPr>
                      <a:lvl8pPr marL="3200400" algn="l" rtl="0" eaLnBrk="1" latinLnBrk="0" hangingPunct="1">
                        <a:defRPr kumimoji="0" kern="1200">
                          <a:solidFill>
                            <a:schemeClr val="tx1"/>
                          </a:solidFill>
                          <a:latin typeface="Lucida Sans Unicode"/>
                        </a:defRPr>
                      </a:lvl8pPr>
                      <a:lvl9pPr marL="3657600" algn="l" rtl="0" eaLnBrk="1" latinLnBrk="0" hangingPunct="1">
                        <a:defRPr kumimoji="0" kern="1200">
                          <a:solidFill>
                            <a:schemeClr val="tx1"/>
                          </a:solidFill>
                          <a:latin typeface="Lucida Sans Unicode"/>
                        </a:defRPr>
                      </a:lvl9pPr>
                    </a:lstStyle>
                    <a:p>
                      <a:pPr marL="187325" marR="0" lvl="0" indent="-187325" algn="l" defTabSz="914400" rtl="0" eaLnBrk="1" fontAlgn="base" latinLnBrk="0" hangingPunct="1">
                        <a:lnSpc>
                          <a:spcPct val="100000"/>
                        </a:lnSpc>
                        <a:spcBef>
                          <a:spcPct val="20000"/>
                        </a:spcBef>
                        <a:spcAft>
                          <a:spcPct val="0"/>
                        </a:spcAft>
                        <a:buClr>
                          <a:srgbClr val="5A8CC8"/>
                        </a:buClr>
                        <a:buSzTx/>
                        <a:buFontTx/>
                        <a:buChar char="•"/>
                      </a:pPr>
                      <a:r>
                        <a:rPr kumimoji="0" lang="zh-CN" altLang="en-US" sz="1500" b="1" i="0" u="none" strike="noStrike" cap="none" normalizeH="0" baseline="0" dirty="0">
                          <a:ln>
                            <a:noFill/>
                          </a:ln>
                          <a:solidFill>
                            <a:srgbClr val="46730B"/>
                          </a:solidFill>
                          <a:effectLst>
                            <a:outerShdw blurRad="38100" dist="38100" dir="2700000" algn="tl">
                              <a:srgbClr val="C0C0C0"/>
                            </a:outerShdw>
                          </a:effectLst>
                          <a:latin typeface="Times New Roman" pitchFamily="18" charset="0"/>
                          <a:ea typeface="黑体" pitchFamily="49" charset="-122"/>
                        </a:rPr>
                        <a:t>使用有毒物品作业场所劳动保护条例（国务院令第</a:t>
                      </a:r>
                      <a:r>
                        <a:rPr kumimoji="0" lang="en-US" altLang="zh-CN" sz="1500" b="1" i="0" u="none" strike="noStrike" cap="none" normalizeH="0" baseline="0" dirty="0">
                          <a:ln>
                            <a:noFill/>
                          </a:ln>
                          <a:solidFill>
                            <a:srgbClr val="46730B"/>
                          </a:solidFill>
                          <a:effectLst>
                            <a:outerShdw blurRad="38100" dist="38100" dir="2700000" algn="tl">
                              <a:srgbClr val="C0C0C0"/>
                            </a:outerShdw>
                          </a:effectLst>
                          <a:latin typeface="Times New Roman" pitchFamily="18" charset="0"/>
                          <a:ea typeface="黑体" pitchFamily="49" charset="-122"/>
                        </a:rPr>
                        <a:t>352</a:t>
                      </a:r>
                      <a:r>
                        <a:rPr kumimoji="0" lang="zh-CN" altLang="en-US" sz="1500" b="1" i="0" u="none" strike="noStrike" cap="none" normalizeH="0" baseline="0" dirty="0">
                          <a:ln>
                            <a:noFill/>
                          </a:ln>
                          <a:solidFill>
                            <a:srgbClr val="46730B"/>
                          </a:solidFill>
                          <a:effectLst>
                            <a:outerShdw blurRad="38100" dist="38100" dir="2700000" algn="tl">
                              <a:srgbClr val="C0C0C0"/>
                            </a:outerShdw>
                          </a:effectLst>
                          <a:latin typeface="Times New Roman" pitchFamily="18" charset="0"/>
                          <a:ea typeface="黑体" pitchFamily="49" charset="-122"/>
                        </a:rPr>
                        <a:t>号）</a:t>
                      </a:r>
                    </a:p>
                    <a:p>
                      <a:pPr marL="187325" marR="0" lvl="0" indent="-187325" algn="l" defTabSz="914400" rtl="0" eaLnBrk="1" fontAlgn="base" latinLnBrk="0" hangingPunct="1">
                        <a:lnSpc>
                          <a:spcPct val="100000"/>
                        </a:lnSpc>
                        <a:spcBef>
                          <a:spcPct val="20000"/>
                        </a:spcBef>
                        <a:spcAft>
                          <a:spcPct val="0"/>
                        </a:spcAft>
                        <a:buClr>
                          <a:srgbClr val="5A8CC8"/>
                        </a:buClr>
                        <a:buSzTx/>
                        <a:buFontTx/>
                        <a:buChar char="•"/>
                      </a:pPr>
                      <a:r>
                        <a:rPr kumimoji="0" lang="zh-CN" altLang="en-US" sz="1500" b="1" i="0" u="none" strike="noStrike" cap="none" normalizeH="0" baseline="0" dirty="0">
                          <a:ln>
                            <a:noFill/>
                          </a:ln>
                          <a:solidFill>
                            <a:srgbClr val="46730B"/>
                          </a:solidFill>
                          <a:effectLst>
                            <a:outerShdw blurRad="38100" dist="38100" dir="2700000" algn="tl">
                              <a:srgbClr val="C0C0C0"/>
                            </a:outerShdw>
                          </a:effectLst>
                          <a:latin typeface="Times New Roman" pitchFamily="18" charset="0"/>
                          <a:ea typeface="黑体" pitchFamily="49" charset="-122"/>
                        </a:rPr>
                        <a:t>尘肺病防治条例（国发</a:t>
                      </a:r>
                      <a:r>
                        <a:rPr kumimoji="0" lang="en-US" altLang="zh-CN" sz="1500" b="1" i="0" u="none" strike="noStrike" cap="none" normalizeH="0" baseline="0" dirty="0">
                          <a:ln>
                            <a:noFill/>
                          </a:ln>
                          <a:solidFill>
                            <a:srgbClr val="46730B"/>
                          </a:solidFill>
                          <a:effectLst>
                            <a:outerShdw blurRad="38100" dist="38100" dir="2700000" algn="tl">
                              <a:srgbClr val="C0C0C0"/>
                            </a:outerShdw>
                          </a:effectLst>
                          <a:latin typeface="Times New Roman" pitchFamily="18" charset="0"/>
                          <a:ea typeface="黑体" pitchFamily="49" charset="-122"/>
                        </a:rPr>
                        <a:t>105</a:t>
                      </a:r>
                      <a:r>
                        <a:rPr kumimoji="0" lang="zh-CN" altLang="en-US" sz="1500" b="1" i="0" u="none" strike="noStrike" cap="none" normalizeH="0" baseline="0" dirty="0">
                          <a:ln>
                            <a:noFill/>
                          </a:ln>
                          <a:solidFill>
                            <a:srgbClr val="46730B"/>
                          </a:solidFill>
                          <a:effectLst>
                            <a:outerShdw blurRad="38100" dist="38100" dir="2700000" algn="tl">
                              <a:srgbClr val="C0C0C0"/>
                            </a:outerShdw>
                          </a:effectLst>
                          <a:latin typeface="Times New Roman" pitchFamily="18" charset="0"/>
                          <a:ea typeface="黑体" pitchFamily="49" charset="-122"/>
                        </a:rPr>
                        <a:t>号文）</a:t>
                      </a:r>
                    </a:p>
                    <a:p>
                      <a:pPr marL="187325" marR="0" lvl="0" indent="-187325" algn="l" defTabSz="914400" rtl="0" eaLnBrk="1" fontAlgn="base" latinLnBrk="0" hangingPunct="1">
                        <a:lnSpc>
                          <a:spcPct val="100000"/>
                        </a:lnSpc>
                        <a:spcBef>
                          <a:spcPct val="20000"/>
                        </a:spcBef>
                        <a:spcAft>
                          <a:spcPct val="0"/>
                        </a:spcAft>
                        <a:buClr>
                          <a:srgbClr val="5A8CC8"/>
                        </a:buClr>
                        <a:buSzTx/>
                        <a:buFontTx/>
                        <a:buChar char="•"/>
                      </a:pPr>
                      <a:r>
                        <a:rPr kumimoji="0" lang="zh-CN" altLang="en-US" sz="1500" b="1" i="0" u="none" strike="noStrike" cap="none" normalizeH="0" baseline="0" dirty="0">
                          <a:ln>
                            <a:noFill/>
                          </a:ln>
                          <a:solidFill>
                            <a:srgbClr val="46730B"/>
                          </a:solidFill>
                          <a:effectLst>
                            <a:outerShdw blurRad="38100" dist="38100" dir="2700000" algn="tl">
                              <a:srgbClr val="C0C0C0"/>
                            </a:outerShdw>
                          </a:effectLst>
                          <a:latin typeface="Times New Roman" pitchFamily="18" charset="0"/>
                          <a:ea typeface="黑体" pitchFamily="49" charset="-122"/>
                        </a:rPr>
                        <a:t>工伤保险条例</a:t>
                      </a:r>
                      <a:r>
                        <a:rPr lang="zh-CN" altLang="en-US" sz="1500" b="1" dirty="0">
                          <a:ln>
                            <a:noFill/>
                          </a:ln>
                          <a:solidFill>
                            <a:srgbClr val="46730B"/>
                          </a:solidFill>
                          <a:effectLst>
                            <a:outerShdw blurRad="38100" dist="38100" dir="2700000" algn="tl">
                              <a:srgbClr val="C0C0C0"/>
                            </a:outerShdw>
                          </a:effectLst>
                          <a:latin typeface="Times New Roman" pitchFamily="18" charset="0"/>
                          <a:ea typeface="黑体" pitchFamily="49" charset="-122"/>
                          <a:sym typeface="+mn-ea"/>
                        </a:rPr>
                        <a:t>（国务院令第</a:t>
                      </a:r>
                      <a:r>
                        <a:rPr lang="en-US" altLang="zh-CN" sz="1500" b="1" dirty="0">
                          <a:ln>
                            <a:noFill/>
                          </a:ln>
                          <a:solidFill>
                            <a:srgbClr val="46730B"/>
                          </a:solidFill>
                          <a:effectLst>
                            <a:outerShdw blurRad="38100" dist="38100" dir="2700000" algn="tl">
                              <a:srgbClr val="C0C0C0"/>
                            </a:outerShdw>
                          </a:effectLst>
                          <a:latin typeface="Times New Roman" pitchFamily="18" charset="0"/>
                          <a:ea typeface="黑体" pitchFamily="49" charset="-122"/>
                          <a:sym typeface="+mn-ea"/>
                        </a:rPr>
                        <a:t>375</a:t>
                      </a:r>
                      <a:r>
                        <a:rPr lang="zh-CN" altLang="en-US" sz="1500" b="1" dirty="0">
                          <a:ln>
                            <a:noFill/>
                          </a:ln>
                          <a:solidFill>
                            <a:srgbClr val="46730B"/>
                          </a:solidFill>
                          <a:effectLst>
                            <a:outerShdw blurRad="38100" dist="38100" dir="2700000" algn="tl">
                              <a:srgbClr val="C0C0C0"/>
                            </a:outerShdw>
                          </a:effectLst>
                          <a:latin typeface="Times New Roman" pitchFamily="18" charset="0"/>
                          <a:ea typeface="黑体" pitchFamily="49" charset="-122"/>
                          <a:sym typeface="+mn-ea"/>
                        </a:rPr>
                        <a:t>号）</a:t>
                      </a:r>
                      <a:endParaRPr kumimoji="0" lang="zh-CN" altLang="en-US" sz="1500" b="1" i="0" u="none" strike="noStrike" cap="none" normalizeH="0" baseline="0" dirty="0">
                        <a:ln>
                          <a:noFill/>
                        </a:ln>
                        <a:solidFill>
                          <a:srgbClr val="46730B"/>
                        </a:solidFill>
                        <a:effectLst>
                          <a:outerShdw blurRad="38100" dist="38100" dir="2700000" algn="tl">
                            <a:srgbClr val="C0C0C0"/>
                          </a:outerShdw>
                        </a:effectLst>
                        <a:latin typeface="Times New Roman" pitchFamily="18" charset="0"/>
                        <a:ea typeface="黑体" pitchFamily="49" charset="-122"/>
                        <a:sym typeface="+mn-ea"/>
                      </a:endParaRPr>
                    </a:p>
                    <a:p>
                      <a:pPr marL="187325" marR="0" lvl="0" indent="-187325" algn="l" defTabSz="914400" rtl="0" eaLnBrk="1" fontAlgn="base" latinLnBrk="0" hangingPunct="1">
                        <a:lnSpc>
                          <a:spcPct val="100000"/>
                        </a:lnSpc>
                        <a:spcBef>
                          <a:spcPct val="20000"/>
                        </a:spcBef>
                        <a:spcAft>
                          <a:spcPct val="0"/>
                        </a:spcAft>
                        <a:buClr>
                          <a:srgbClr val="5A8CC8"/>
                        </a:buClr>
                        <a:buSzTx/>
                        <a:buFontTx/>
                        <a:buChar char="•"/>
                      </a:pPr>
                      <a:r>
                        <a:rPr kumimoji="0" lang="zh-CN" altLang="en-US" sz="1500" b="1" i="0" u="none" strike="noStrike" cap="none" normalizeH="0" baseline="0" dirty="0">
                          <a:ln>
                            <a:noFill/>
                          </a:ln>
                          <a:solidFill>
                            <a:srgbClr val="46730B"/>
                          </a:solidFill>
                          <a:effectLst>
                            <a:outerShdw blurRad="38100" dist="38100" dir="2700000" algn="tl">
                              <a:srgbClr val="C0C0C0"/>
                            </a:outerShdw>
                          </a:effectLst>
                          <a:latin typeface="Times New Roman" pitchFamily="18" charset="0"/>
                          <a:ea typeface="黑体" pitchFamily="49" charset="-122"/>
                        </a:rPr>
                        <a:t>放射性同位素与射线装置安全防护条例（国务院令第</a:t>
                      </a:r>
                      <a:r>
                        <a:rPr kumimoji="0" lang="en-US" altLang="zh-CN" sz="1500" b="1" i="0" u="none" strike="noStrike" cap="none" normalizeH="0" baseline="0" dirty="0">
                          <a:ln>
                            <a:noFill/>
                          </a:ln>
                          <a:solidFill>
                            <a:srgbClr val="46730B"/>
                          </a:solidFill>
                          <a:effectLst>
                            <a:outerShdw blurRad="38100" dist="38100" dir="2700000" algn="tl">
                              <a:srgbClr val="C0C0C0"/>
                            </a:outerShdw>
                          </a:effectLst>
                          <a:latin typeface="Times New Roman" pitchFamily="18" charset="0"/>
                          <a:ea typeface="黑体" pitchFamily="49" charset="-122"/>
                        </a:rPr>
                        <a:t>449</a:t>
                      </a:r>
                      <a:r>
                        <a:rPr kumimoji="0" lang="zh-CN" altLang="en-US" sz="1500" b="1" i="0" u="none" strike="noStrike" cap="none" normalizeH="0" baseline="0" dirty="0">
                          <a:ln>
                            <a:noFill/>
                          </a:ln>
                          <a:solidFill>
                            <a:srgbClr val="46730B"/>
                          </a:solidFill>
                          <a:effectLst>
                            <a:outerShdw blurRad="38100" dist="38100" dir="2700000" algn="tl">
                              <a:srgbClr val="C0C0C0"/>
                            </a:outerShdw>
                          </a:effectLst>
                          <a:latin typeface="Times New Roman" pitchFamily="18" charset="0"/>
                          <a:ea typeface="黑体" pitchFamily="49" charset="-122"/>
                        </a:rPr>
                        <a:t>号）</a:t>
                      </a:r>
                    </a:p>
                    <a:p>
                      <a:pPr marL="187325" marR="0" lvl="0" indent="-187325" algn="l" defTabSz="914400" rtl="0" eaLnBrk="1" fontAlgn="base" latinLnBrk="0" hangingPunct="1">
                        <a:lnSpc>
                          <a:spcPct val="100000"/>
                        </a:lnSpc>
                        <a:spcBef>
                          <a:spcPct val="20000"/>
                        </a:spcBef>
                        <a:spcAft>
                          <a:spcPct val="0"/>
                        </a:spcAft>
                        <a:buClr>
                          <a:srgbClr val="5A8CC8"/>
                        </a:buClr>
                        <a:buSzTx/>
                        <a:buFontTx/>
                        <a:buChar char="•"/>
                      </a:pPr>
                      <a:r>
                        <a:rPr kumimoji="0" lang="zh-CN" altLang="en-US" sz="1500" b="1" i="0" u="none" strike="noStrike" cap="none" normalizeH="0" baseline="0" dirty="0">
                          <a:ln>
                            <a:noFill/>
                          </a:ln>
                          <a:solidFill>
                            <a:srgbClr val="46730B"/>
                          </a:solidFill>
                          <a:effectLst>
                            <a:outerShdw blurRad="38100" dist="38100" dir="2700000" algn="tl">
                              <a:srgbClr val="C0C0C0"/>
                            </a:outerShdw>
                          </a:effectLst>
                          <a:latin typeface="Times New Roman" pitchFamily="18" charset="0"/>
                          <a:ea typeface="黑体" pitchFamily="49" charset="-122"/>
                        </a:rPr>
                        <a:t>女职工特殊劳动保护特别规定（国务院令第</a:t>
                      </a:r>
                      <a:r>
                        <a:rPr kumimoji="0" lang="en-US" altLang="zh-CN" sz="1500" b="1" i="0" u="none" strike="noStrike" cap="none" normalizeH="0" baseline="0" dirty="0">
                          <a:ln>
                            <a:noFill/>
                          </a:ln>
                          <a:solidFill>
                            <a:srgbClr val="46730B"/>
                          </a:solidFill>
                          <a:effectLst>
                            <a:outerShdw blurRad="38100" dist="38100" dir="2700000" algn="tl">
                              <a:srgbClr val="C0C0C0"/>
                            </a:outerShdw>
                          </a:effectLst>
                          <a:latin typeface="Times New Roman" pitchFamily="18" charset="0"/>
                          <a:ea typeface="黑体" pitchFamily="49" charset="-122"/>
                        </a:rPr>
                        <a:t>619</a:t>
                      </a:r>
                      <a:r>
                        <a:rPr kumimoji="0" lang="zh-CN" altLang="en-US" sz="1500" b="1" i="0" u="none" strike="noStrike" cap="none" normalizeH="0" baseline="0" dirty="0">
                          <a:ln>
                            <a:noFill/>
                          </a:ln>
                          <a:solidFill>
                            <a:srgbClr val="46730B"/>
                          </a:solidFill>
                          <a:effectLst>
                            <a:outerShdw blurRad="38100" dist="38100" dir="2700000" algn="tl">
                              <a:srgbClr val="C0C0C0"/>
                            </a:outerShdw>
                          </a:effectLst>
                          <a:latin typeface="Times New Roman" pitchFamily="18" charset="0"/>
                          <a:ea typeface="黑体" pitchFamily="49" charset="-122"/>
                        </a:rPr>
                        <a:t>号 ）</a:t>
                      </a:r>
                    </a:p>
                  </a:txBody>
                  <a:tcPr marL="34183" marR="34183" marT="17089" marB="17089"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1821502">
                <a:tc>
                  <a:txBody>
                    <a:bodyPr/>
                    <a:lstStyle>
                      <a:lvl1pPr marL="0" algn="l" rtl="0" eaLnBrk="1" latinLnBrk="0" hangingPunct="1">
                        <a:defRPr kumimoji="0" kern="1200">
                          <a:solidFill>
                            <a:schemeClr val="tx1"/>
                          </a:solidFill>
                          <a:latin typeface="Lucida Sans Unicode"/>
                        </a:defRPr>
                      </a:lvl1pPr>
                      <a:lvl2pPr marL="457200" algn="l" rtl="0" eaLnBrk="1" latinLnBrk="0" hangingPunct="1">
                        <a:defRPr kumimoji="0" kern="1200">
                          <a:solidFill>
                            <a:schemeClr val="tx1"/>
                          </a:solidFill>
                          <a:latin typeface="Lucida Sans Unicode"/>
                        </a:defRPr>
                      </a:lvl2pPr>
                      <a:lvl3pPr marL="914400" algn="l" rtl="0" eaLnBrk="1" latinLnBrk="0" hangingPunct="1">
                        <a:defRPr kumimoji="0" kern="1200">
                          <a:solidFill>
                            <a:schemeClr val="tx1"/>
                          </a:solidFill>
                          <a:latin typeface="Lucida Sans Unicode"/>
                        </a:defRPr>
                      </a:lvl3pPr>
                      <a:lvl4pPr marL="1371600" algn="l" rtl="0" eaLnBrk="1" latinLnBrk="0" hangingPunct="1">
                        <a:defRPr kumimoji="0" kern="1200">
                          <a:solidFill>
                            <a:schemeClr val="tx1"/>
                          </a:solidFill>
                          <a:latin typeface="Lucida Sans Unicode"/>
                        </a:defRPr>
                      </a:lvl4pPr>
                      <a:lvl5pPr marL="1828800" algn="l" rtl="0" eaLnBrk="1" latinLnBrk="0" hangingPunct="1">
                        <a:defRPr kumimoji="0" kern="1200">
                          <a:solidFill>
                            <a:schemeClr val="tx1"/>
                          </a:solidFill>
                          <a:latin typeface="Lucida Sans Unicode"/>
                        </a:defRPr>
                      </a:lvl5pPr>
                      <a:lvl6pPr marL="2286000" algn="l" rtl="0" eaLnBrk="1" latinLnBrk="0" hangingPunct="1">
                        <a:defRPr kumimoji="0" kern="1200">
                          <a:solidFill>
                            <a:schemeClr val="tx1"/>
                          </a:solidFill>
                          <a:latin typeface="Lucida Sans Unicode"/>
                        </a:defRPr>
                      </a:lvl6pPr>
                      <a:lvl7pPr marL="2743200" algn="l" rtl="0" eaLnBrk="1" latinLnBrk="0" hangingPunct="1">
                        <a:defRPr kumimoji="0" kern="1200">
                          <a:solidFill>
                            <a:schemeClr val="tx1"/>
                          </a:solidFill>
                          <a:latin typeface="Lucida Sans Unicode"/>
                        </a:defRPr>
                      </a:lvl7pPr>
                      <a:lvl8pPr marL="3200400" algn="l" rtl="0" eaLnBrk="1" latinLnBrk="0" hangingPunct="1">
                        <a:defRPr kumimoji="0" kern="1200">
                          <a:solidFill>
                            <a:schemeClr val="tx1"/>
                          </a:solidFill>
                          <a:latin typeface="Lucida Sans Unicode"/>
                        </a:defRPr>
                      </a:lvl8pPr>
                      <a:lvl9pPr marL="3657600" algn="l" rtl="0" eaLnBrk="1" latinLnBrk="0" hangingPunct="1">
                        <a:defRPr kumimoji="0" kern="1200">
                          <a:solidFill>
                            <a:schemeClr val="tx1"/>
                          </a:solidFill>
                          <a:latin typeface="Lucida Sans Unicode"/>
                        </a:defRPr>
                      </a:lvl9pPr>
                    </a:lstStyle>
                    <a:p>
                      <a:pPr marL="187325" marR="0" lvl="0" indent="-187325" algn="l" defTabSz="914400" rtl="0" eaLnBrk="1" fontAlgn="base" latinLnBrk="0" hangingPunct="1">
                        <a:lnSpc>
                          <a:spcPts val="1500"/>
                        </a:lnSpc>
                        <a:spcBef>
                          <a:spcPts val="0"/>
                        </a:spcBef>
                        <a:spcAft>
                          <a:spcPct val="0"/>
                        </a:spcAft>
                        <a:buClr>
                          <a:srgbClr val="5A8CC8"/>
                        </a:buClr>
                        <a:buSzTx/>
                        <a:buFontTx/>
                        <a:buChar char="•"/>
                      </a:pPr>
                      <a:r>
                        <a:rPr kumimoji="0" lang="zh-CN" altLang="en-US" sz="1400" b="1" i="0" u="none" strike="noStrike"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rPr>
                        <a:t>工作场所职业卫生监督管理规定（原安全监管总局令</a:t>
                      </a:r>
                      <a:r>
                        <a:rPr kumimoji="0" lang="en-US" altLang="zh-CN" sz="1400" b="1" i="0" u="none" strike="noStrike"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rPr>
                        <a:t>47</a:t>
                      </a:r>
                      <a:r>
                        <a:rPr kumimoji="0" lang="zh-CN" altLang="en-US" sz="1400" b="1" i="0" u="none" strike="noStrike"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rPr>
                        <a:t>号）</a:t>
                      </a:r>
                    </a:p>
                    <a:p>
                      <a:pPr marL="187325" marR="0" lvl="0" indent="-187325" algn="l" defTabSz="914400" rtl="0" eaLnBrk="1" fontAlgn="base" latinLnBrk="0" hangingPunct="1">
                        <a:lnSpc>
                          <a:spcPts val="1500"/>
                        </a:lnSpc>
                        <a:spcBef>
                          <a:spcPts val="0"/>
                        </a:spcBef>
                        <a:spcAft>
                          <a:spcPct val="0"/>
                        </a:spcAft>
                        <a:buClr>
                          <a:srgbClr val="5A8CC8"/>
                        </a:buClr>
                        <a:buSzTx/>
                        <a:buFontTx/>
                        <a:buChar char="•"/>
                      </a:pPr>
                      <a:r>
                        <a:rPr kumimoji="0" lang="zh-CN" altLang="en-US" sz="1400" b="1" i="0" u="none" strike="noStrike"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rPr>
                        <a:t>职业病危害项目申报办法（原安全监管总局令</a:t>
                      </a:r>
                      <a:r>
                        <a:rPr kumimoji="0" lang="en-US" altLang="zh-CN" sz="1400" b="1" i="0" u="none" strike="noStrike"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rPr>
                        <a:t>48</a:t>
                      </a:r>
                      <a:r>
                        <a:rPr kumimoji="0" lang="zh-CN" altLang="en-US" sz="1400" b="1" i="0" u="none" strike="noStrike"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rPr>
                        <a:t>号）</a:t>
                      </a:r>
                    </a:p>
                    <a:p>
                      <a:pPr marL="187325" marR="0" lvl="0" indent="-187325" algn="l" defTabSz="914400" rtl="0" eaLnBrk="1" fontAlgn="base" latinLnBrk="0" hangingPunct="1">
                        <a:lnSpc>
                          <a:spcPts val="1500"/>
                        </a:lnSpc>
                        <a:spcBef>
                          <a:spcPts val="0"/>
                        </a:spcBef>
                        <a:spcAft>
                          <a:spcPct val="0"/>
                        </a:spcAft>
                        <a:buClr>
                          <a:srgbClr val="5A8CC8"/>
                        </a:buClr>
                        <a:buSzTx/>
                        <a:buFontTx/>
                        <a:buChar char="•"/>
                      </a:pPr>
                      <a:r>
                        <a:rPr kumimoji="0" lang="zh-CN" altLang="en-US" sz="1400" b="1" i="0" u="none" strike="noStrike"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rPr>
                        <a:t>用人单位职业健康监护监督管理办法（总局令</a:t>
                      </a:r>
                      <a:r>
                        <a:rPr kumimoji="0" lang="en-US" altLang="zh-CN" sz="1400" b="1" i="0" u="none" strike="noStrike"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rPr>
                        <a:t>49</a:t>
                      </a:r>
                      <a:r>
                        <a:rPr kumimoji="0" lang="zh-CN" altLang="en-US" sz="1400" b="1" i="0" u="none" strike="noStrike"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rPr>
                        <a:t>号）</a:t>
                      </a:r>
                      <a:endParaRPr kumimoji="0" lang="en-US" altLang="zh-CN" sz="1400" b="1" i="0" u="none" strike="noStrike"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endParaRPr>
                    </a:p>
                    <a:p>
                      <a:pPr marL="187325" marR="0" lvl="0" indent="-187325" algn="l" defTabSz="914400" rtl="0" eaLnBrk="1" fontAlgn="base" latinLnBrk="0" hangingPunct="1">
                        <a:lnSpc>
                          <a:spcPts val="1500"/>
                        </a:lnSpc>
                        <a:spcBef>
                          <a:spcPts val="0"/>
                        </a:spcBef>
                        <a:spcAft>
                          <a:spcPct val="0"/>
                        </a:spcAft>
                        <a:buClr>
                          <a:srgbClr val="5A8CC8"/>
                        </a:buClr>
                        <a:buSzTx/>
                        <a:buFontTx/>
                        <a:buChar char="•"/>
                      </a:pPr>
                      <a:r>
                        <a:rPr kumimoji="0" lang="zh-CN" altLang="en-US" sz="1400" b="1" i="0" u="none" strike="noStrike"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rPr>
                        <a:t>职业卫生技</a:t>
                      </a:r>
                      <a:r>
                        <a:rPr kumimoji="0" lang="zh-CN" altLang="en-US"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术服务机构监督管理暂行办法（总局令</a:t>
                      </a:r>
                      <a:r>
                        <a:rPr kumimoji="0" lang="en-US" altLang="zh-CN"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50</a:t>
                      </a:r>
                      <a:r>
                        <a:rPr kumimoji="0" lang="zh-CN" altLang="en-US"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号）</a:t>
                      </a:r>
                      <a:endParaRPr kumimoji="0" lang="en-US" altLang="zh-CN"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endParaRPr>
                    </a:p>
                    <a:p>
                      <a:pPr marL="187325" marR="0" lvl="0" indent="-187325" algn="l" defTabSz="914400" rtl="0" eaLnBrk="1" fontAlgn="base" latinLnBrk="0" hangingPunct="1">
                        <a:lnSpc>
                          <a:spcPts val="1500"/>
                        </a:lnSpc>
                        <a:spcBef>
                          <a:spcPts val="0"/>
                        </a:spcBef>
                        <a:spcAft>
                          <a:spcPct val="0"/>
                        </a:spcAft>
                        <a:buClr>
                          <a:srgbClr val="5A8CC8"/>
                        </a:buClr>
                        <a:buSzTx/>
                        <a:buFontTx/>
                        <a:buChar char="•"/>
                      </a:pPr>
                      <a:r>
                        <a:rPr kumimoji="0" lang="zh-CN" altLang="en-US"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煤矿作业场所职业病危害防治规定（总局令</a:t>
                      </a:r>
                      <a:r>
                        <a:rPr kumimoji="0" lang="en-US" altLang="zh-CN"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73</a:t>
                      </a:r>
                      <a:r>
                        <a:rPr kumimoji="0" lang="zh-CN" altLang="en-US"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号）</a:t>
                      </a:r>
                      <a:endParaRPr kumimoji="0" lang="en-US" altLang="zh-CN"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endParaRPr>
                    </a:p>
                    <a:p>
                      <a:pPr marL="187325" marR="0" lvl="0" indent="-187325" algn="l" defTabSz="914400" rtl="0" eaLnBrk="1" fontAlgn="base" latinLnBrk="0" hangingPunct="1">
                        <a:lnSpc>
                          <a:spcPts val="1500"/>
                        </a:lnSpc>
                        <a:spcBef>
                          <a:spcPts val="0"/>
                        </a:spcBef>
                        <a:spcAft>
                          <a:spcPct val="0"/>
                        </a:spcAft>
                        <a:buClr>
                          <a:srgbClr val="5A8CC8"/>
                        </a:buClr>
                        <a:buSzTx/>
                        <a:buFontTx/>
                        <a:buChar char="•"/>
                      </a:pPr>
                      <a:r>
                        <a:rPr kumimoji="0" lang="zh-CN" altLang="en-US"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建设项目职业病防护设施“三同时”监督管理办法（总局令</a:t>
                      </a:r>
                      <a:r>
                        <a:rPr kumimoji="0" lang="en-US" altLang="zh-CN"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90</a:t>
                      </a:r>
                      <a:r>
                        <a:rPr kumimoji="0" lang="zh-CN" altLang="en-US"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号）</a:t>
                      </a:r>
                      <a:endParaRPr kumimoji="0" lang="en-US" altLang="zh-CN"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endParaRPr>
                    </a:p>
                    <a:p>
                      <a:pPr marL="187325" marR="0" lvl="0" indent="-187325" algn="l" defTabSz="914400" rtl="0" eaLnBrk="1" fontAlgn="base" latinLnBrk="0" hangingPunct="1">
                        <a:lnSpc>
                          <a:spcPts val="1500"/>
                        </a:lnSpc>
                        <a:spcBef>
                          <a:spcPts val="0"/>
                        </a:spcBef>
                        <a:spcAft>
                          <a:spcPct val="0"/>
                        </a:spcAft>
                        <a:buClr>
                          <a:srgbClr val="5A8CC8"/>
                        </a:buClr>
                        <a:buSzTx/>
                        <a:buFontTx/>
                        <a:buChar char="•"/>
                        <a:defRPr/>
                      </a:pPr>
                      <a:r>
                        <a:rPr kumimoji="0" lang="zh-CN" altLang="en-US"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职业病诊断与鉴定管理办法（卫生部令第</a:t>
                      </a:r>
                      <a:r>
                        <a:rPr kumimoji="0" lang="en-US" altLang="zh-CN"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91</a:t>
                      </a:r>
                      <a:r>
                        <a:rPr kumimoji="0" lang="zh-CN" altLang="en-US"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号）</a:t>
                      </a:r>
                      <a:endParaRPr kumimoji="0" lang="en-US" altLang="zh-CN"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endParaRPr>
                    </a:p>
                    <a:p>
                      <a:pPr marL="187325" marR="0" lvl="0" indent="-187325" algn="l" defTabSz="914400" rtl="0" eaLnBrk="1" fontAlgn="base" latinLnBrk="0" hangingPunct="1">
                        <a:lnSpc>
                          <a:spcPts val="1500"/>
                        </a:lnSpc>
                        <a:spcBef>
                          <a:spcPts val="0"/>
                        </a:spcBef>
                        <a:spcAft>
                          <a:spcPct val="0"/>
                        </a:spcAft>
                        <a:buClr>
                          <a:srgbClr val="5A8CC8"/>
                        </a:buClr>
                        <a:buSzTx/>
                        <a:buFontTx/>
                        <a:buChar char="•"/>
                        <a:defRPr/>
                      </a:pPr>
                      <a:r>
                        <a:rPr kumimoji="0" lang="en-US" altLang="zh-CN"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 </a:t>
                      </a:r>
                      <a:r>
                        <a:rPr kumimoji="0" lang="zh-CN" altLang="en-US"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职业健康检查管理办法</a:t>
                      </a:r>
                      <a:r>
                        <a:rPr kumimoji="0" lang="en-US" altLang="zh-CN"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a:t>
                      </a:r>
                      <a:r>
                        <a:rPr kumimoji="0" lang="zh-CN" altLang="en-US"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国家卫生健康委员会令第</a:t>
                      </a:r>
                      <a:r>
                        <a:rPr kumimoji="0" lang="en-US" altLang="zh-CN"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2</a:t>
                      </a:r>
                      <a:r>
                        <a:rPr kumimoji="0" lang="zh-CN" altLang="en-US"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号</a:t>
                      </a:r>
                      <a:r>
                        <a:rPr kumimoji="0" lang="en-US" altLang="zh-CN"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a:t>
                      </a:r>
                    </a:p>
                    <a:p>
                      <a:pPr marL="187325" marR="0" lvl="0" indent="-187325" algn="l" defTabSz="914400" rtl="0" eaLnBrk="1" fontAlgn="base" latinLnBrk="0" hangingPunct="1">
                        <a:lnSpc>
                          <a:spcPts val="1500"/>
                        </a:lnSpc>
                        <a:spcBef>
                          <a:spcPts val="0"/>
                        </a:spcBef>
                        <a:spcAft>
                          <a:spcPct val="0"/>
                        </a:spcAft>
                        <a:buClr>
                          <a:srgbClr val="5A8CC8"/>
                        </a:buClr>
                        <a:buSzTx/>
                        <a:buFontTx/>
                        <a:buChar char="•"/>
                        <a:defRPr/>
                      </a:pPr>
                      <a:r>
                        <a:rPr kumimoji="0" lang="zh-CN" altLang="en-US"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工伤职工劳动能力鉴定管理办法（</a:t>
                      </a:r>
                      <a:r>
                        <a:rPr kumimoji="0" lang="en-US" altLang="zh-CN"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人力资源和社会保障部、国家卫生和计划生育委员会令第21号</a:t>
                      </a:r>
                      <a:r>
                        <a:rPr kumimoji="0" lang="zh-CN" altLang="en-US" sz="1400" b="1" i="0" u="none" strike="noStrike" kern="1200" cap="none" normalizeH="0" baseline="0" dirty="0">
                          <a:ln>
                            <a:noFill/>
                          </a:ln>
                          <a:solidFill>
                            <a:srgbClr val="FFC000"/>
                          </a:solidFill>
                          <a:effectLst>
                            <a:outerShdw blurRad="38100" dist="38100" dir="2700000" algn="tl">
                              <a:srgbClr val="C0C0C0"/>
                            </a:outerShdw>
                          </a:effectLst>
                          <a:latin typeface="Times New Roman" pitchFamily="18" charset="0"/>
                          <a:ea typeface="黑体" pitchFamily="49" charset="-122"/>
                          <a:cs typeface="+mn-cs"/>
                        </a:rPr>
                        <a:t>）</a:t>
                      </a:r>
                    </a:p>
                  </a:txBody>
                  <a:tcPr marL="34183" marR="34183" marT="17089" marB="17089"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928230">
                <a:tc>
                  <a:txBody>
                    <a:bodyPr/>
                    <a:lstStyle>
                      <a:lvl1pPr marL="0" algn="l" rtl="0" eaLnBrk="1" latinLnBrk="0" hangingPunct="1">
                        <a:defRPr kumimoji="0" kern="1200">
                          <a:solidFill>
                            <a:schemeClr val="tx1"/>
                          </a:solidFill>
                          <a:latin typeface="Lucida Sans Unicode"/>
                        </a:defRPr>
                      </a:lvl1pPr>
                      <a:lvl2pPr marL="457200" algn="l" rtl="0" eaLnBrk="1" latinLnBrk="0" hangingPunct="1">
                        <a:defRPr kumimoji="0" kern="1200">
                          <a:solidFill>
                            <a:schemeClr val="tx1"/>
                          </a:solidFill>
                          <a:latin typeface="Lucida Sans Unicode"/>
                        </a:defRPr>
                      </a:lvl2pPr>
                      <a:lvl3pPr marL="914400" algn="l" rtl="0" eaLnBrk="1" latinLnBrk="0" hangingPunct="1">
                        <a:defRPr kumimoji="0" kern="1200">
                          <a:solidFill>
                            <a:schemeClr val="tx1"/>
                          </a:solidFill>
                          <a:latin typeface="Lucida Sans Unicode"/>
                        </a:defRPr>
                      </a:lvl3pPr>
                      <a:lvl4pPr marL="1371600" algn="l" rtl="0" eaLnBrk="1" latinLnBrk="0" hangingPunct="1">
                        <a:defRPr kumimoji="0" kern="1200">
                          <a:solidFill>
                            <a:schemeClr val="tx1"/>
                          </a:solidFill>
                          <a:latin typeface="Lucida Sans Unicode"/>
                        </a:defRPr>
                      </a:lvl4pPr>
                      <a:lvl5pPr marL="1828800" algn="l" rtl="0" eaLnBrk="1" latinLnBrk="0" hangingPunct="1">
                        <a:defRPr kumimoji="0" kern="1200">
                          <a:solidFill>
                            <a:schemeClr val="tx1"/>
                          </a:solidFill>
                          <a:latin typeface="Lucida Sans Unicode"/>
                        </a:defRPr>
                      </a:lvl5pPr>
                      <a:lvl6pPr marL="2286000" algn="l" rtl="0" eaLnBrk="1" latinLnBrk="0" hangingPunct="1">
                        <a:defRPr kumimoji="0" kern="1200">
                          <a:solidFill>
                            <a:schemeClr val="tx1"/>
                          </a:solidFill>
                          <a:latin typeface="Lucida Sans Unicode"/>
                        </a:defRPr>
                      </a:lvl6pPr>
                      <a:lvl7pPr marL="2743200" algn="l" rtl="0" eaLnBrk="1" latinLnBrk="0" hangingPunct="1">
                        <a:defRPr kumimoji="0" kern="1200">
                          <a:solidFill>
                            <a:schemeClr val="tx1"/>
                          </a:solidFill>
                          <a:latin typeface="Lucida Sans Unicode"/>
                        </a:defRPr>
                      </a:lvl7pPr>
                      <a:lvl8pPr marL="3200400" algn="l" rtl="0" eaLnBrk="1" latinLnBrk="0" hangingPunct="1">
                        <a:defRPr kumimoji="0" kern="1200">
                          <a:solidFill>
                            <a:schemeClr val="tx1"/>
                          </a:solidFill>
                          <a:latin typeface="Lucida Sans Unicode"/>
                        </a:defRPr>
                      </a:lvl8pPr>
                      <a:lvl9pPr marL="3657600" algn="l" rtl="0" eaLnBrk="1" latinLnBrk="0" hangingPunct="1">
                        <a:defRPr kumimoji="0" kern="1200">
                          <a:solidFill>
                            <a:schemeClr val="tx1"/>
                          </a:solidFill>
                          <a:latin typeface="Lucida Sans Unicode"/>
                        </a:defRPr>
                      </a:lvl9pPr>
                    </a:lstStyle>
                    <a:p>
                      <a:pPr marL="187325" marR="0" lvl="0" indent="-187325" algn="l" defTabSz="914400" rtl="0" eaLnBrk="1" fontAlgn="base" latinLnBrk="0" hangingPunct="1">
                        <a:lnSpc>
                          <a:spcPts val="1400"/>
                        </a:lnSpc>
                        <a:spcBef>
                          <a:spcPts val="0"/>
                        </a:spcBef>
                        <a:spcAft>
                          <a:spcPct val="0"/>
                        </a:spcAft>
                        <a:buClr>
                          <a:srgbClr val="5A8CC8"/>
                        </a:buClr>
                        <a:buSzTx/>
                        <a:buFontTx/>
                        <a:buChar char="•"/>
                      </a:pPr>
                      <a:r>
                        <a:rPr kumimoji="0" lang="en-US" altLang="zh-CN"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a:t>
                      </a:r>
                      <a:r>
                        <a:rPr kumimoji="0" lang="zh-CN" altLang="en-US"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国家职业病防治规划（</a:t>
                      </a:r>
                      <a:r>
                        <a:rPr kumimoji="0" lang="en-US" altLang="zh-CN"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2016-2020</a:t>
                      </a:r>
                      <a:r>
                        <a:rPr kumimoji="0" lang="zh-CN" altLang="en-US"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年）</a:t>
                      </a:r>
                      <a:r>
                        <a:rPr kumimoji="0" lang="en-US" altLang="zh-CN"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a:t>
                      </a:r>
                      <a:r>
                        <a:rPr kumimoji="0" lang="zh-CN" altLang="en-US" sz="11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a:t>
                      </a:r>
                      <a:r>
                        <a:rPr kumimoji="0" lang="zh-CN" altLang="en-US" sz="1100" b="1" i="0" u="none" strike="noStrike" kern="1200"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cs typeface="+mn-cs"/>
                        </a:rPr>
                        <a:t>国办发</a:t>
                      </a:r>
                      <a:r>
                        <a:rPr kumimoji="0" lang="en-US" altLang="zh-CN" sz="1100" b="1" i="0" u="none" strike="noStrike" kern="1200"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cs typeface="+mn-cs"/>
                        </a:rPr>
                        <a:t>〔2016〕100</a:t>
                      </a:r>
                      <a:r>
                        <a:rPr kumimoji="0" lang="zh-CN" altLang="en-US" sz="1100" b="1" i="0" u="none" strike="noStrike" kern="1200"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cs typeface="+mn-cs"/>
                        </a:rPr>
                        <a:t>号）</a:t>
                      </a:r>
                      <a:endParaRPr kumimoji="0" lang="en-US" altLang="zh-CN" sz="1200" b="1" i="0" u="none" strike="noStrike" kern="1200"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cs typeface="+mn-cs"/>
                      </a:endParaRPr>
                    </a:p>
                    <a:p>
                      <a:pPr marL="187325" marR="0" lvl="0" indent="-187325" algn="l" defTabSz="914400" rtl="0" eaLnBrk="1" fontAlgn="base" latinLnBrk="0" hangingPunct="1">
                        <a:lnSpc>
                          <a:spcPts val="1400"/>
                        </a:lnSpc>
                        <a:spcBef>
                          <a:spcPts val="0"/>
                        </a:spcBef>
                        <a:spcAft>
                          <a:spcPct val="0"/>
                        </a:spcAft>
                        <a:buClr>
                          <a:srgbClr val="5A8CC8"/>
                        </a:buClr>
                        <a:buSzTx/>
                        <a:buFontTx/>
                        <a:buChar char="•"/>
                        <a:defRPr/>
                      </a:pPr>
                      <a:r>
                        <a:rPr kumimoji="0" lang="en-US" altLang="zh-CN"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a:t>
                      </a:r>
                      <a:r>
                        <a:rPr kumimoji="0" lang="zh-CN" altLang="en-US"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职业病危害因素分类目录</a:t>
                      </a:r>
                      <a:r>
                        <a:rPr kumimoji="0" lang="en-US" altLang="zh-CN"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a:t>
                      </a:r>
                      <a:r>
                        <a:rPr kumimoji="0" lang="zh-CN" altLang="en-US"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a:t>
                      </a:r>
                      <a:r>
                        <a:rPr kumimoji="0" lang="zh-CN" altLang="en-US" sz="1100" b="1" i="0" u="none" strike="noStrike" kern="1200"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cs typeface="+mn-cs"/>
                        </a:rPr>
                        <a:t>国卫疾控发</a:t>
                      </a:r>
                      <a:r>
                        <a:rPr kumimoji="0" lang="en-US" altLang="zh-CN" sz="1100" b="1" i="0" u="none" strike="noStrike" kern="1200"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cs typeface="+mn-cs"/>
                        </a:rPr>
                        <a:t>〔2015〕92</a:t>
                      </a:r>
                      <a:r>
                        <a:rPr kumimoji="0" lang="zh-CN" altLang="en-US" sz="1100" b="1" i="0" u="none" strike="noStrike" kern="1200"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cs typeface="+mn-cs"/>
                        </a:rPr>
                        <a:t>号</a:t>
                      </a:r>
                      <a:r>
                        <a:rPr kumimoji="0" lang="zh-CN" altLang="en-US"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a:t>
                      </a:r>
                    </a:p>
                    <a:p>
                      <a:pPr marL="187325" marR="0" lvl="0" indent="-187325" algn="l" defTabSz="914400" rtl="0" eaLnBrk="1" fontAlgn="base" latinLnBrk="0" hangingPunct="1">
                        <a:lnSpc>
                          <a:spcPts val="1400"/>
                        </a:lnSpc>
                        <a:spcBef>
                          <a:spcPts val="0"/>
                        </a:spcBef>
                        <a:spcAft>
                          <a:spcPct val="0"/>
                        </a:spcAft>
                        <a:buClr>
                          <a:srgbClr val="5A8CC8"/>
                        </a:buClr>
                        <a:buSzTx/>
                        <a:buFontTx/>
                        <a:buChar char="•"/>
                      </a:pPr>
                      <a:r>
                        <a:rPr kumimoji="0" lang="zh-CN" altLang="zh-CN"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《职业病分类和目录》（国卫疾控发〔</a:t>
                      </a:r>
                      <a:r>
                        <a:rPr kumimoji="0" lang="en-US" altLang="zh-CN"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2013</a:t>
                      </a:r>
                      <a:r>
                        <a:rPr kumimoji="0" lang="zh-CN" altLang="zh-CN"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a:t>
                      </a:r>
                      <a:r>
                        <a:rPr kumimoji="0" lang="en-US" altLang="zh-CN"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48</a:t>
                      </a:r>
                      <a:r>
                        <a:rPr kumimoji="0" lang="zh-CN" altLang="zh-CN"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号）</a:t>
                      </a:r>
                      <a:endParaRPr kumimoji="0" lang="en-US" altLang="zh-CN"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endParaRPr>
                    </a:p>
                    <a:p>
                      <a:pPr marL="187325" marR="0" lvl="0" indent="-187325" algn="l" defTabSz="914400" rtl="0" eaLnBrk="1" fontAlgn="base" latinLnBrk="0" hangingPunct="1">
                        <a:lnSpc>
                          <a:spcPts val="1400"/>
                        </a:lnSpc>
                        <a:spcBef>
                          <a:spcPts val="0"/>
                        </a:spcBef>
                        <a:spcAft>
                          <a:spcPct val="0"/>
                        </a:spcAft>
                        <a:buClr>
                          <a:srgbClr val="5A8CC8"/>
                        </a:buClr>
                        <a:buSzTx/>
                        <a:buFontTx/>
                        <a:buChar char="•"/>
                      </a:pPr>
                      <a:r>
                        <a:rPr kumimoji="0" lang="en-US" altLang="zh-CN"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a:t>
                      </a:r>
                      <a:r>
                        <a:rPr kumimoji="0" lang="zh-CN" altLang="en-US"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高毒物品目录</a:t>
                      </a:r>
                      <a:r>
                        <a:rPr kumimoji="0" lang="en-US" altLang="zh-CN"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a:t>
                      </a:r>
                      <a:r>
                        <a:rPr kumimoji="0" lang="zh-CN" altLang="en-US"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（卫法监发</a:t>
                      </a:r>
                      <a:r>
                        <a:rPr kumimoji="0" lang="en-US" altLang="zh-CN"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[2003] 142</a:t>
                      </a:r>
                      <a:r>
                        <a:rPr kumimoji="0" lang="zh-CN" altLang="en-US" sz="1200" b="1" i="0" u="none" strike="noStrike" cap="none"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号 ）</a:t>
                      </a:r>
                    </a:p>
                    <a:p>
                      <a:pPr marL="187325" marR="0" lvl="0" indent="-187325" algn="l" defTabSz="914400" rtl="0" eaLnBrk="1" fontAlgn="base" latinLnBrk="0" hangingPunct="1">
                        <a:lnSpc>
                          <a:spcPts val="1400"/>
                        </a:lnSpc>
                        <a:spcBef>
                          <a:spcPts val="0"/>
                        </a:spcBef>
                        <a:spcAft>
                          <a:spcPct val="0"/>
                        </a:spcAft>
                        <a:buClr>
                          <a:srgbClr val="5A8CC8"/>
                        </a:buClr>
                        <a:buSzTx/>
                        <a:buFontTx/>
                        <a:buChar char="•"/>
                      </a:pPr>
                      <a:r>
                        <a:rPr kumimoji="0" lang="en-US" altLang="zh-CN" sz="1200" b="1" i="0" u="none" strike="noStrike" cap="none" spc="-100"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a:t>
                      </a:r>
                      <a:r>
                        <a:rPr kumimoji="0" lang="zh-CN" altLang="en-US" sz="1200" b="1" i="0" u="none" strike="noStrike" cap="none" spc="-100"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建设项目职业病危害风险分类管理目录（</a:t>
                      </a:r>
                      <a:r>
                        <a:rPr kumimoji="0" lang="en-US" altLang="zh-CN" sz="1200" b="1" i="0" u="none" strike="noStrike" cap="none" spc="-100"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2012</a:t>
                      </a:r>
                      <a:r>
                        <a:rPr kumimoji="0" lang="zh-CN" altLang="en-US" sz="1200" b="1" i="0" u="none" strike="noStrike" cap="none" spc="-100"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年版）</a:t>
                      </a:r>
                      <a:r>
                        <a:rPr kumimoji="0" lang="en-US" altLang="zh-CN" sz="1200" b="1" i="0" u="none" strike="noStrike" cap="none" spc="-100"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a:t>
                      </a:r>
                      <a:r>
                        <a:rPr kumimoji="0" lang="zh-CN" altLang="en-US" sz="1200" b="1" i="0" u="none" strike="noStrike" cap="none" spc="-100"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（安监总安健</a:t>
                      </a:r>
                      <a:r>
                        <a:rPr kumimoji="0" lang="en-US" altLang="zh-CN" sz="1200" b="1" i="0" u="none" strike="noStrike" cap="none" spc="-100"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〔2012〕73</a:t>
                      </a:r>
                      <a:r>
                        <a:rPr kumimoji="0" lang="zh-CN" altLang="en-US" sz="1200" b="1" i="0" u="none" strike="noStrike" cap="none" spc="-100" normalizeH="0" baseline="0" dirty="0">
                          <a:ln>
                            <a:noFill/>
                          </a:ln>
                          <a:solidFill>
                            <a:srgbClr val="7030A0"/>
                          </a:solidFill>
                          <a:effectLst>
                            <a:outerShdw blurRad="38100" dist="38100" dir="2700000" algn="tl">
                              <a:srgbClr val="C0C0C0"/>
                            </a:outerShdw>
                          </a:effectLst>
                          <a:latin typeface="Times New Roman" pitchFamily="18" charset="0"/>
                          <a:ea typeface="黑体" pitchFamily="49" charset="-122"/>
                        </a:rPr>
                        <a:t>号）</a:t>
                      </a:r>
                    </a:p>
                  </a:txBody>
                  <a:tcPr marL="34183" marR="34183" marT="17089" marB="17089"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1140597">
                <a:tc>
                  <a:txBody>
                    <a:bodyPr/>
                    <a:lstStyle>
                      <a:lvl1pPr marL="0" algn="l" rtl="0" eaLnBrk="1" latinLnBrk="0" hangingPunct="1">
                        <a:defRPr kumimoji="0" kern="1200">
                          <a:solidFill>
                            <a:schemeClr val="tx1"/>
                          </a:solidFill>
                          <a:latin typeface="Lucida Sans Unicode"/>
                        </a:defRPr>
                      </a:lvl1pPr>
                      <a:lvl2pPr marL="457200" algn="l" rtl="0" eaLnBrk="1" latinLnBrk="0" hangingPunct="1">
                        <a:defRPr kumimoji="0" kern="1200">
                          <a:solidFill>
                            <a:schemeClr val="tx1"/>
                          </a:solidFill>
                          <a:latin typeface="Lucida Sans Unicode"/>
                        </a:defRPr>
                      </a:lvl2pPr>
                      <a:lvl3pPr marL="914400" algn="l" rtl="0" eaLnBrk="1" latinLnBrk="0" hangingPunct="1">
                        <a:defRPr kumimoji="0" kern="1200">
                          <a:solidFill>
                            <a:schemeClr val="tx1"/>
                          </a:solidFill>
                          <a:latin typeface="Lucida Sans Unicode"/>
                        </a:defRPr>
                      </a:lvl3pPr>
                      <a:lvl4pPr marL="1371600" algn="l" rtl="0" eaLnBrk="1" latinLnBrk="0" hangingPunct="1">
                        <a:defRPr kumimoji="0" kern="1200">
                          <a:solidFill>
                            <a:schemeClr val="tx1"/>
                          </a:solidFill>
                          <a:latin typeface="Lucida Sans Unicode"/>
                        </a:defRPr>
                      </a:lvl4pPr>
                      <a:lvl5pPr marL="1828800" algn="l" rtl="0" eaLnBrk="1" latinLnBrk="0" hangingPunct="1">
                        <a:defRPr kumimoji="0" kern="1200">
                          <a:solidFill>
                            <a:schemeClr val="tx1"/>
                          </a:solidFill>
                          <a:latin typeface="Lucida Sans Unicode"/>
                        </a:defRPr>
                      </a:lvl5pPr>
                      <a:lvl6pPr marL="2286000" algn="l" rtl="0" eaLnBrk="1" latinLnBrk="0" hangingPunct="1">
                        <a:defRPr kumimoji="0" kern="1200">
                          <a:solidFill>
                            <a:schemeClr val="tx1"/>
                          </a:solidFill>
                          <a:latin typeface="Lucida Sans Unicode"/>
                        </a:defRPr>
                      </a:lvl6pPr>
                      <a:lvl7pPr marL="2743200" algn="l" rtl="0" eaLnBrk="1" latinLnBrk="0" hangingPunct="1">
                        <a:defRPr kumimoji="0" kern="1200">
                          <a:solidFill>
                            <a:schemeClr val="tx1"/>
                          </a:solidFill>
                          <a:latin typeface="Lucida Sans Unicode"/>
                        </a:defRPr>
                      </a:lvl7pPr>
                      <a:lvl8pPr marL="3200400" algn="l" rtl="0" eaLnBrk="1" latinLnBrk="0" hangingPunct="1">
                        <a:defRPr kumimoji="0" kern="1200">
                          <a:solidFill>
                            <a:schemeClr val="tx1"/>
                          </a:solidFill>
                          <a:latin typeface="Lucida Sans Unicode"/>
                        </a:defRPr>
                      </a:lvl8pPr>
                      <a:lvl9pPr marL="3657600" algn="l" rtl="0" eaLnBrk="1" latinLnBrk="0" hangingPunct="1">
                        <a:defRPr kumimoji="0" kern="1200">
                          <a:solidFill>
                            <a:schemeClr val="tx1"/>
                          </a:solidFill>
                          <a:latin typeface="Lucida Sans Unicode"/>
                        </a:defRPr>
                      </a:lvl9pPr>
                    </a:lstStyle>
                    <a:p>
                      <a:pPr marL="187325" marR="0" lvl="0" indent="-187325" algn="l" defTabSz="914400" rtl="0" eaLnBrk="1" fontAlgn="base" latinLnBrk="0" hangingPunct="1">
                        <a:lnSpc>
                          <a:spcPts val="1500"/>
                        </a:lnSpc>
                        <a:spcBef>
                          <a:spcPts val="0"/>
                        </a:spcBef>
                        <a:spcAft>
                          <a:spcPct val="0"/>
                        </a:spcAft>
                        <a:buClr>
                          <a:srgbClr val="5A8CC8"/>
                        </a:buClr>
                        <a:buSzTx/>
                        <a:buFontTx/>
                        <a:buChar char="•"/>
                      </a:pPr>
                      <a:r>
                        <a:rPr kumimoji="0" lang="zh-CN" altLang="en-US" sz="1200" b="1" i="0" u="none" strike="noStrike" cap="none" normalizeH="0" baseline="0" dirty="0">
                          <a:ln>
                            <a:noFill/>
                          </a:ln>
                          <a:solidFill>
                            <a:srgbClr val="996633"/>
                          </a:solidFill>
                          <a:effectLst>
                            <a:outerShdw blurRad="38100" dist="38100" dir="2700000" algn="tl">
                              <a:srgbClr val="C0C0C0"/>
                            </a:outerShdw>
                          </a:effectLst>
                          <a:latin typeface="Times New Roman" pitchFamily="18" charset="0"/>
                          <a:ea typeface="黑体" pitchFamily="49" charset="-122"/>
                        </a:rPr>
                        <a:t>工作场所作业条件卫生标准 </a:t>
                      </a:r>
                    </a:p>
                    <a:p>
                      <a:pPr marL="187325" marR="0" lvl="0" indent="-187325" algn="l" defTabSz="914400" rtl="0" eaLnBrk="1" fontAlgn="base" latinLnBrk="0" hangingPunct="1">
                        <a:lnSpc>
                          <a:spcPts val="1500"/>
                        </a:lnSpc>
                        <a:spcBef>
                          <a:spcPts val="0"/>
                        </a:spcBef>
                        <a:spcAft>
                          <a:spcPct val="0"/>
                        </a:spcAft>
                        <a:buClr>
                          <a:srgbClr val="5A8CC8"/>
                        </a:buClr>
                        <a:buSzTx/>
                        <a:buFontTx/>
                        <a:buChar char="•"/>
                      </a:pPr>
                      <a:r>
                        <a:rPr kumimoji="0" lang="zh-CN" altLang="en-US" sz="1200" b="1" i="0" u="none" strike="noStrike" cap="none" normalizeH="0" baseline="0" dirty="0">
                          <a:ln>
                            <a:noFill/>
                          </a:ln>
                          <a:solidFill>
                            <a:srgbClr val="996633"/>
                          </a:solidFill>
                          <a:effectLst>
                            <a:outerShdw blurRad="38100" dist="38100" dir="2700000" algn="tl">
                              <a:srgbClr val="C0C0C0"/>
                            </a:outerShdw>
                          </a:effectLst>
                          <a:latin typeface="Times New Roman" pitchFamily="18" charset="0"/>
                          <a:ea typeface="黑体" pitchFamily="49" charset="-122"/>
                        </a:rPr>
                        <a:t>职业病危害防护标准 </a:t>
                      </a:r>
                    </a:p>
                    <a:p>
                      <a:pPr marL="187325" marR="0" lvl="0" indent="-187325" algn="l" defTabSz="914400" rtl="0" eaLnBrk="1" fontAlgn="base" latinLnBrk="0" hangingPunct="1">
                        <a:lnSpc>
                          <a:spcPts val="1500"/>
                        </a:lnSpc>
                        <a:spcBef>
                          <a:spcPts val="0"/>
                        </a:spcBef>
                        <a:spcAft>
                          <a:spcPct val="0"/>
                        </a:spcAft>
                        <a:buClr>
                          <a:srgbClr val="5A8CC8"/>
                        </a:buClr>
                        <a:buSzTx/>
                        <a:buFontTx/>
                        <a:buChar char="•"/>
                      </a:pPr>
                      <a:r>
                        <a:rPr kumimoji="0" lang="zh-CN" altLang="en-US" sz="1200" b="1" i="0" u="none" strike="noStrike" cap="none" normalizeH="0" baseline="0" dirty="0">
                          <a:ln>
                            <a:noFill/>
                          </a:ln>
                          <a:solidFill>
                            <a:srgbClr val="996633"/>
                          </a:solidFill>
                          <a:effectLst>
                            <a:outerShdw blurRad="38100" dist="38100" dir="2700000" algn="tl">
                              <a:srgbClr val="C0C0C0"/>
                            </a:outerShdw>
                          </a:effectLst>
                          <a:latin typeface="Times New Roman" pitchFamily="18" charset="0"/>
                          <a:ea typeface="黑体" pitchFamily="49" charset="-122"/>
                        </a:rPr>
                        <a:t>个体防护装备标准 </a:t>
                      </a:r>
                    </a:p>
                    <a:p>
                      <a:pPr marL="187325" marR="0" lvl="0" indent="-187325" algn="l" defTabSz="914400" rtl="0" eaLnBrk="1" fontAlgn="base" latinLnBrk="0" hangingPunct="1">
                        <a:lnSpc>
                          <a:spcPts val="1500"/>
                        </a:lnSpc>
                        <a:spcBef>
                          <a:spcPts val="0"/>
                        </a:spcBef>
                        <a:spcAft>
                          <a:spcPct val="0"/>
                        </a:spcAft>
                        <a:buClr>
                          <a:srgbClr val="5A8CC8"/>
                        </a:buClr>
                        <a:buSzTx/>
                        <a:buFontTx/>
                        <a:buChar char="•"/>
                      </a:pPr>
                      <a:r>
                        <a:rPr kumimoji="0" lang="zh-CN" altLang="en-US" sz="1200" b="1" i="0" u="none" strike="noStrike" cap="none" normalizeH="0" baseline="0" dirty="0">
                          <a:ln>
                            <a:noFill/>
                          </a:ln>
                          <a:solidFill>
                            <a:srgbClr val="996633"/>
                          </a:solidFill>
                          <a:effectLst>
                            <a:outerShdw blurRad="38100" dist="38100" dir="2700000" algn="tl">
                              <a:srgbClr val="C0C0C0"/>
                            </a:outerShdw>
                          </a:effectLst>
                          <a:latin typeface="Times New Roman" pitchFamily="18" charset="0"/>
                          <a:ea typeface="黑体" pitchFamily="49" charset="-122"/>
                        </a:rPr>
                        <a:t>工业毒物、生产性粉尘、物理因素职业接触限值标准 </a:t>
                      </a:r>
                    </a:p>
                    <a:p>
                      <a:pPr marL="187325" marR="0" lvl="0" indent="-187325" algn="l" defTabSz="914400" rtl="0" eaLnBrk="1" fontAlgn="base" latinLnBrk="0" hangingPunct="1">
                        <a:lnSpc>
                          <a:spcPts val="1100"/>
                        </a:lnSpc>
                        <a:spcBef>
                          <a:spcPts val="0"/>
                        </a:spcBef>
                        <a:spcAft>
                          <a:spcPct val="0"/>
                        </a:spcAft>
                        <a:buClr>
                          <a:srgbClr val="5A8CC8"/>
                        </a:buClr>
                        <a:buSzTx/>
                        <a:buFontTx/>
                        <a:buChar char="•"/>
                      </a:pPr>
                      <a:r>
                        <a:rPr kumimoji="0" lang="zh-CN" altLang="en-US" sz="1200" b="1" i="0" u="none" strike="noStrike" cap="none" normalizeH="0" baseline="0" dirty="0">
                          <a:ln>
                            <a:noFill/>
                          </a:ln>
                          <a:solidFill>
                            <a:srgbClr val="996633"/>
                          </a:solidFill>
                          <a:effectLst>
                            <a:outerShdw blurRad="38100" dist="38100" dir="2700000" algn="tl">
                              <a:srgbClr val="C0C0C0"/>
                            </a:outerShdw>
                          </a:effectLst>
                          <a:latin typeface="Times New Roman" pitchFamily="18" charset="0"/>
                          <a:ea typeface="黑体" pitchFamily="49" charset="-122"/>
                        </a:rPr>
                        <a:t>职业性危害因素检测、检验方法</a:t>
                      </a:r>
                      <a:r>
                        <a:rPr kumimoji="0" lang="en-US" altLang="zh-CN" sz="1200" b="1" i="0" u="none" strike="noStrike" cap="none" normalizeH="0" baseline="0" dirty="0">
                          <a:ln>
                            <a:noFill/>
                          </a:ln>
                          <a:solidFill>
                            <a:srgbClr val="996633"/>
                          </a:solidFill>
                          <a:effectLst>
                            <a:outerShdw blurRad="38100" dist="38100" dir="2700000" algn="tl">
                              <a:srgbClr val="C0C0C0"/>
                            </a:outerShdw>
                          </a:effectLst>
                          <a:latin typeface="Times New Roman" pitchFamily="18" charset="0"/>
                          <a:ea typeface="黑体" pitchFamily="49" charset="-122"/>
                        </a:rPr>
                        <a:t>·····</a:t>
                      </a:r>
                      <a:endParaRPr kumimoji="0" lang="zh-CN" altLang="en-US" sz="1200" b="1" i="0" u="none" strike="noStrike" cap="none" normalizeH="0" baseline="0" dirty="0">
                        <a:ln>
                          <a:noFill/>
                        </a:ln>
                        <a:solidFill>
                          <a:srgbClr val="996633"/>
                        </a:solidFill>
                        <a:effectLst>
                          <a:outerShdw blurRad="38100" dist="38100" dir="2700000" algn="tl">
                            <a:srgbClr val="C0C0C0"/>
                          </a:outerShdw>
                        </a:effectLst>
                        <a:latin typeface="Times New Roman" pitchFamily="18" charset="0"/>
                        <a:ea typeface="黑体" pitchFamily="49" charset="-122"/>
                      </a:endParaRPr>
                    </a:p>
                  </a:txBody>
                  <a:tcPr marL="34183" marR="34183" marT="17089" marB="17089"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648FCB"/>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469278551"/>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0" y="2636912"/>
            <a:ext cx="9144000" cy="4248472"/>
          </a:xfrm>
        </p:spPr>
        <p:txBody>
          <a:bodyPr>
            <a:normAutofit/>
          </a:bodyPr>
          <a:lstStyle/>
          <a:p>
            <a:pPr marL="109728" indent="0">
              <a:buClr>
                <a:srgbClr val="002060"/>
              </a:buClr>
              <a:buNone/>
            </a:pPr>
            <a:endParaRPr lang="en-US" altLang="zh-CN" sz="2600" b="1" dirty="0" smtClean="0">
              <a:latin typeface="仿宋" panose="02010609060101010101" pitchFamily="49" charset="-122"/>
              <a:ea typeface="仿宋" panose="02010609060101010101" pitchFamily="49" charset="-122"/>
            </a:endParaRPr>
          </a:p>
          <a:p>
            <a:pPr marL="109728" indent="0">
              <a:buClr>
                <a:srgbClr val="002060"/>
              </a:buClr>
              <a:buNone/>
            </a:pPr>
            <a:endParaRPr lang="en-US" altLang="zh-CN" sz="2600" b="1" dirty="0">
              <a:latin typeface="仿宋" panose="02010609060101010101" pitchFamily="49" charset="-122"/>
              <a:ea typeface="仿宋" panose="02010609060101010101" pitchFamily="49" charset="-122"/>
            </a:endParaRPr>
          </a:p>
          <a:p>
            <a:pPr marL="109728" indent="0">
              <a:buClr>
                <a:srgbClr val="002060"/>
              </a:buClr>
              <a:buNone/>
            </a:pPr>
            <a:endParaRPr lang="en-US" altLang="zh-CN" sz="2600" b="1" dirty="0" smtClean="0">
              <a:latin typeface="仿宋" panose="02010609060101010101" pitchFamily="49" charset="-122"/>
              <a:ea typeface="仿宋" panose="02010609060101010101" pitchFamily="49" charset="-122"/>
            </a:endParaRPr>
          </a:p>
          <a:p>
            <a:pPr marL="109728" indent="0">
              <a:buClr>
                <a:srgbClr val="002060"/>
              </a:buClr>
              <a:buNone/>
            </a:pPr>
            <a:endParaRPr lang="en-US" altLang="zh-CN" sz="2600" b="1" dirty="0">
              <a:latin typeface="仿宋" panose="02010609060101010101" pitchFamily="49" charset="-122"/>
              <a:ea typeface="仿宋" panose="02010609060101010101" pitchFamily="49" charset="-122"/>
            </a:endParaRPr>
          </a:p>
          <a:p>
            <a:pPr marL="109728" indent="0">
              <a:buClr>
                <a:srgbClr val="002060"/>
              </a:buClr>
              <a:buNone/>
            </a:pPr>
            <a:endParaRPr lang="en-US" altLang="zh-CN" sz="2600" b="1" dirty="0" smtClean="0">
              <a:latin typeface="仿宋" panose="02010609060101010101" pitchFamily="49" charset="-122"/>
              <a:ea typeface="仿宋" panose="02010609060101010101" pitchFamily="49" charset="-122"/>
            </a:endParaRPr>
          </a:p>
          <a:p>
            <a:pPr marL="109728" indent="0">
              <a:buClr>
                <a:srgbClr val="002060"/>
              </a:buClr>
              <a:buNone/>
            </a:pPr>
            <a:endParaRPr lang="en-US" altLang="zh-CN" sz="2600" b="1" dirty="0">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116632"/>
            <a:ext cx="7272808" cy="423332"/>
          </a:xfrm>
        </p:spPr>
        <p:style>
          <a:lnRef idx="2">
            <a:schemeClr val="accent2"/>
          </a:lnRef>
          <a:fillRef idx="1">
            <a:schemeClr val="lt1"/>
          </a:fillRef>
          <a:effectRef idx="0">
            <a:schemeClr val="accent2"/>
          </a:effectRef>
          <a:fontRef idx="minor">
            <a:schemeClr val="dk1"/>
          </a:fontRef>
        </p:style>
        <p:txBody>
          <a:bodyPr>
            <a:normAutofit fontScale="90000"/>
          </a:bodyPr>
          <a:lstStyle/>
          <a:p>
            <a:pPr lvl="0"/>
            <a:r>
              <a:rPr lang="zh-CN" altLang="en-US" sz="3600" dirty="0" smtClean="0">
                <a:solidFill>
                  <a:srgbClr val="FF0000"/>
                </a:solidFill>
                <a:latin typeface="+mj-ea"/>
                <a:ea typeface="+mj-ea"/>
              </a:rPr>
              <a:t>二、法律法规标准体系</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181454" y="0"/>
            <a:ext cx="936104" cy="936104"/>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181454" y="0"/>
            <a:ext cx="8567010" cy="1944215"/>
          </a:xfrm>
          <a:prstGeom prst="rect">
            <a:avLst/>
          </a:prstGeom>
          <a:noFill/>
          <a:ln w="9525">
            <a:noFill/>
            <a:miter lim="800000"/>
            <a:headEnd/>
            <a:tailEnd/>
          </a:ln>
          <a:effectLst>
            <a:prstShdw prst="shdw17" dist="17961" dir="2700000">
              <a:srgbClr val="225764">
                <a:alpha val="50000"/>
              </a:srgbClr>
            </a:prstShdw>
          </a:effectLst>
        </p:spPr>
      </p:pic>
      <p:sp>
        <p:nvSpPr>
          <p:cNvPr id="7" name="矩形 4"/>
          <p:cNvSpPr>
            <a:spLocks noChangeArrowheads="1"/>
          </p:cNvSpPr>
          <p:nvPr/>
        </p:nvSpPr>
        <p:spPr bwMode="auto">
          <a:xfrm>
            <a:off x="37438" y="2057798"/>
            <a:ext cx="8855042" cy="4401205"/>
          </a:xfrm>
          <a:prstGeom prst="rect">
            <a:avLst/>
          </a:prstGeom>
          <a:noFill/>
          <a:ln w="9525">
            <a:noFill/>
            <a:miter lim="800000"/>
            <a:headEnd/>
            <a:tailEnd/>
          </a:ln>
        </p:spPr>
        <p:txBody>
          <a:bodyPr wrap="square">
            <a:spAutoFit/>
          </a:bodyPr>
          <a:lstStyle/>
          <a:p>
            <a:pPr>
              <a:lnSpc>
                <a:spcPts val="2800"/>
              </a:lnSpc>
              <a:buFont typeface="Arial" pitchFamily="34" charset="0"/>
              <a:buNone/>
            </a:pPr>
            <a:r>
              <a:rPr lang="zh-CN" altLang="en-US" dirty="0">
                <a:solidFill>
                  <a:prstClr val="black"/>
                </a:solidFill>
                <a:latin typeface="Arial" pitchFamily="34" charset="0"/>
              </a:rPr>
              <a:t>       </a:t>
            </a:r>
            <a:r>
              <a:rPr lang="zh-CN" altLang="en-US" sz="1600" dirty="0">
                <a:solidFill>
                  <a:prstClr val="black"/>
                </a:solidFill>
                <a:latin typeface="Arial" pitchFamily="34" charset="0"/>
              </a:rPr>
              <a:t>一、现行法律规定的行政机关职责和工作，</a:t>
            </a:r>
            <a:r>
              <a:rPr lang="en-US" altLang="zh-CN" sz="1600" dirty="0">
                <a:solidFill>
                  <a:prstClr val="black"/>
                </a:solidFill>
                <a:latin typeface="Arial" pitchFamily="34" charset="0"/>
              </a:rPr>
              <a:t>《</a:t>
            </a:r>
            <a:r>
              <a:rPr lang="zh-CN" altLang="en-US" sz="1600" dirty="0">
                <a:solidFill>
                  <a:prstClr val="black"/>
                </a:solidFill>
                <a:latin typeface="Arial" pitchFamily="34" charset="0"/>
              </a:rPr>
              <a:t>国务院机构改革方案</a:t>
            </a:r>
            <a:r>
              <a:rPr lang="en-US" altLang="zh-CN" sz="1600" dirty="0">
                <a:solidFill>
                  <a:prstClr val="black"/>
                </a:solidFill>
                <a:latin typeface="Arial" pitchFamily="34" charset="0"/>
              </a:rPr>
              <a:t>》</a:t>
            </a:r>
            <a:r>
              <a:rPr lang="zh-CN" altLang="en-US" sz="1600" dirty="0">
                <a:solidFill>
                  <a:prstClr val="black"/>
                </a:solidFill>
                <a:latin typeface="Arial" pitchFamily="34" charset="0"/>
              </a:rPr>
              <a:t>确定由组建后的行政机关或者划入职责的行政机关承担的，</a:t>
            </a:r>
            <a:r>
              <a:rPr lang="zh-CN" altLang="en-US" sz="1600" b="1" dirty="0">
                <a:solidFill>
                  <a:srgbClr val="FF0000"/>
                </a:solidFill>
                <a:latin typeface="Arial" pitchFamily="34" charset="0"/>
              </a:rPr>
              <a:t>在有关法律规定尚未修改之前，调整适用有关法律规定，由组建后的行政机关或者划入职责的行政机关承担；相关职责尚未调整到位之前，由原承担该职责和工作的行政机关继续承担。</a:t>
            </a:r>
          </a:p>
          <a:p>
            <a:pPr>
              <a:lnSpc>
                <a:spcPts val="2800"/>
              </a:lnSpc>
              <a:buFont typeface="Arial" pitchFamily="34" charset="0"/>
              <a:buNone/>
            </a:pPr>
            <a:r>
              <a:rPr lang="zh-CN" altLang="en-US" sz="1600" dirty="0">
                <a:solidFill>
                  <a:prstClr val="black"/>
                </a:solidFill>
                <a:latin typeface="Arial" pitchFamily="34" charset="0"/>
              </a:rPr>
              <a:t>       地方各级行政机关承担法律规定的职责和工作需要进行调整的，按照上述原则执行。</a:t>
            </a:r>
          </a:p>
          <a:p>
            <a:pPr>
              <a:lnSpc>
                <a:spcPts val="2800"/>
              </a:lnSpc>
              <a:buFont typeface="Arial" pitchFamily="34" charset="0"/>
              <a:buNone/>
            </a:pPr>
            <a:r>
              <a:rPr lang="zh-CN" altLang="en-US" sz="1600" dirty="0">
                <a:solidFill>
                  <a:prstClr val="black"/>
                </a:solidFill>
                <a:latin typeface="Arial" pitchFamily="34" charset="0"/>
              </a:rPr>
              <a:t>       二、法律规定上级行政机关对下级行政机关负有管理监督指导等职责的，上级行政机关职责已调整到位、下级行政机关职责尚未调整到位的，由</a:t>
            </a:r>
            <a:r>
              <a:rPr lang="en-US" altLang="zh-CN" sz="1600" dirty="0">
                <a:solidFill>
                  <a:prstClr val="black"/>
                </a:solidFill>
                <a:latin typeface="Arial" pitchFamily="34" charset="0"/>
              </a:rPr>
              <a:t>《</a:t>
            </a:r>
            <a:r>
              <a:rPr lang="zh-CN" altLang="en-US" sz="1600" dirty="0">
                <a:solidFill>
                  <a:prstClr val="black"/>
                </a:solidFill>
                <a:latin typeface="Arial" pitchFamily="34" charset="0"/>
              </a:rPr>
              <a:t>国务院机构改革方案</a:t>
            </a:r>
            <a:r>
              <a:rPr lang="en-US" altLang="zh-CN" sz="1600" dirty="0">
                <a:solidFill>
                  <a:prstClr val="black"/>
                </a:solidFill>
                <a:latin typeface="Arial" pitchFamily="34" charset="0"/>
              </a:rPr>
              <a:t>》</a:t>
            </a:r>
            <a:r>
              <a:rPr lang="zh-CN" altLang="en-US" sz="1600" dirty="0">
                <a:solidFill>
                  <a:prstClr val="black"/>
                </a:solidFill>
                <a:latin typeface="Arial" pitchFamily="34" charset="0"/>
              </a:rPr>
              <a:t>确定承担该职责的上级行政机关履行管理监督指导等职责。</a:t>
            </a:r>
          </a:p>
          <a:p>
            <a:pPr>
              <a:lnSpc>
                <a:spcPts val="2800"/>
              </a:lnSpc>
              <a:buFont typeface="Arial" pitchFamily="34" charset="0"/>
              <a:buNone/>
            </a:pPr>
            <a:r>
              <a:rPr lang="zh-CN" altLang="en-US" sz="1600" dirty="0">
                <a:solidFill>
                  <a:prstClr val="black"/>
                </a:solidFill>
                <a:latin typeface="Arial" pitchFamily="34" charset="0"/>
              </a:rPr>
              <a:t>       三、实施</a:t>
            </a:r>
            <a:r>
              <a:rPr lang="en-US" altLang="zh-CN" sz="1600" dirty="0">
                <a:solidFill>
                  <a:prstClr val="black"/>
                </a:solidFill>
                <a:latin typeface="Arial" pitchFamily="34" charset="0"/>
              </a:rPr>
              <a:t>《</a:t>
            </a:r>
            <a:r>
              <a:rPr lang="zh-CN" altLang="en-US" sz="1600" dirty="0">
                <a:solidFill>
                  <a:prstClr val="black"/>
                </a:solidFill>
                <a:latin typeface="Arial" pitchFamily="34" charset="0"/>
              </a:rPr>
              <a:t>国务院机构改革方案</a:t>
            </a:r>
            <a:r>
              <a:rPr lang="en-US" altLang="zh-CN" sz="1600" dirty="0">
                <a:solidFill>
                  <a:prstClr val="black"/>
                </a:solidFill>
                <a:latin typeface="Arial" pitchFamily="34" charset="0"/>
              </a:rPr>
              <a:t>》</a:t>
            </a:r>
            <a:r>
              <a:rPr lang="zh-CN" altLang="en-US" sz="1600" dirty="0">
                <a:solidFill>
                  <a:prstClr val="black"/>
                </a:solidFill>
                <a:latin typeface="Arial" pitchFamily="34" charset="0"/>
              </a:rPr>
              <a:t>需要制定、修改法律，或者需要由全国人民代表大会常务委员会作出相关决定的，国务院应当及时提出议案，依照法定程序提请审议。</a:t>
            </a:r>
          </a:p>
          <a:p>
            <a:pPr>
              <a:lnSpc>
                <a:spcPts val="2800"/>
              </a:lnSpc>
              <a:buFont typeface="Arial" pitchFamily="34" charset="0"/>
              <a:buNone/>
            </a:pPr>
            <a:r>
              <a:rPr lang="zh-CN" altLang="en-US" sz="1600" dirty="0">
                <a:solidFill>
                  <a:prstClr val="black"/>
                </a:solidFill>
                <a:latin typeface="Arial" pitchFamily="34" charset="0"/>
              </a:rPr>
              <a:t>       四、国务院及其有关部门应当精心组织，周密部署，确保行政机关履行法定职责、开展工作的连续性、稳定性、有效性，特别是做好涉及民生、应急、安全生产等重点领域工作。</a:t>
            </a:r>
          </a:p>
        </p:txBody>
      </p:sp>
    </p:spTree>
    <p:extLst>
      <p:ext uri="{BB962C8B-B14F-4D97-AF65-F5344CB8AC3E}">
        <p14:creationId xmlns:p14="http://schemas.microsoft.com/office/powerpoint/2010/main" xmlns="" val="2065858138"/>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2420888"/>
            <a:ext cx="8784976" cy="4248472"/>
          </a:xfrm>
        </p:spPr>
        <p:txBody>
          <a:bodyPr>
            <a:normAutofit/>
          </a:bodyPr>
          <a:lstStyle/>
          <a:p>
            <a:pPr marL="0" lvl="0" indent="0">
              <a:spcBef>
                <a:spcPts val="0"/>
              </a:spcBef>
              <a:buClrTx/>
              <a:buSzTx/>
              <a:buNone/>
            </a:pPr>
            <a:r>
              <a:rPr lang="zh-CN" altLang="en-US" sz="1400" dirty="0">
                <a:solidFill>
                  <a:prstClr val="black"/>
                </a:solidFill>
                <a:latin typeface="Arial" pitchFamily="34" charset="0"/>
              </a:rPr>
              <a:t>一、现行行政法规规定的行政机关职责和工作，</a:t>
            </a:r>
            <a:r>
              <a:rPr lang="en-US" altLang="zh-CN" sz="1400" dirty="0">
                <a:solidFill>
                  <a:prstClr val="black"/>
                </a:solidFill>
                <a:latin typeface="Arial" pitchFamily="34" charset="0"/>
              </a:rPr>
              <a:t>《</a:t>
            </a:r>
            <a:r>
              <a:rPr lang="zh-CN" altLang="en-US" sz="1400" dirty="0">
                <a:solidFill>
                  <a:prstClr val="black"/>
                </a:solidFill>
                <a:latin typeface="Arial" pitchFamily="34" charset="0"/>
              </a:rPr>
              <a:t>国务院机构改革方案</a:t>
            </a:r>
            <a:r>
              <a:rPr lang="en-US" altLang="zh-CN" sz="1400" dirty="0">
                <a:solidFill>
                  <a:prstClr val="black"/>
                </a:solidFill>
                <a:latin typeface="Arial" pitchFamily="34" charset="0"/>
              </a:rPr>
              <a:t>》</a:t>
            </a:r>
            <a:r>
              <a:rPr lang="zh-CN" altLang="en-US" sz="1400" dirty="0">
                <a:solidFill>
                  <a:prstClr val="black"/>
                </a:solidFill>
                <a:latin typeface="Arial" pitchFamily="34" charset="0"/>
              </a:rPr>
              <a:t>确定由组建后的行政机关或者划入职责的行政机关承担的，在有关行政法规规定尚未修改或者废止之前，调整适用有关行政法规规定，由组建后的行政机关或者划入职责的行政机关承担；相关职责尚未调整到位之前，由原承担该职责和工作的行政机关继续承担。</a:t>
            </a:r>
          </a:p>
          <a:p>
            <a:pPr marL="0" lvl="0" indent="0">
              <a:spcBef>
                <a:spcPts val="0"/>
              </a:spcBef>
              <a:buClrTx/>
              <a:buSzTx/>
              <a:buNone/>
            </a:pPr>
            <a:r>
              <a:rPr lang="zh-CN" altLang="en-US" sz="1400" dirty="0">
                <a:solidFill>
                  <a:prstClr val="black"/>
                </a:solidFill>
                <a:latin typeface="Arial" pitchFamily="34" charset="0"/>
              </a:rPr>
              <a:t>        地方各级行政机关承担行政法规规定的职责和工作需要进行调整的，按照上述原则执行。</a:t>
            </a:r>
          </a:p>
          <a:p>
            <a:pPr marL="0" lvl="0" indent="0">
              <a:spcBef>
                <a:spcPts val="0"/>
              </a:spcBef>
              <a:buClrTx/>
              <a:buSzTx/>
              <a:buNone/>
            </a:pPr>
            <a:r>
              <a:rPr lang="zh-CN" altLang="en-US" sz="1400" dirty="0">
                <a:solidFill>
                  <a:prstClr val="black"/>
                </a:solidFill>
                <a:latin typeface="Arial" pitchFamily="34" charset="0"/>
              </a:rPr>
              <a:t>       二、行政法规规定上级行政机关对下级行政机关负有批准、备案、复议等管理监督指导等职责的，上级行政机关职责已调整到位、下级行政机关职责尚未调整到位的，由</a:t>
            </a:r>
            <a:r>
              <a:rPr lang="en-US" altLang="zh-CN" sz="1400" dirty="0">
                <a:solidFill>
                  <a:prstClr val="black"/>
                </a:solidFill>
                <a:latin typeface="Arial" pitchFamily="34" charset="0"/>
              </a:rPr>
              <a:t>《</a:t>
            </a:r>
            <a:r>
              <a:rPr lang="zh-CN" altLang="en-US" sz="1400" dirty="0">
                <a:solidFill>
                  <a:prstClr val="black"/>
                </a:solidFill>
                <a:latin typeface="Arial" pitchFamily="34" charset="0"/>
              </a:rPr>
              <a:t>国务院机构改革方案</a:t>
            </a:r>
            <a:r>
              <a:rPr lang="en-US" altLang="zh-CN" sz="1400" dirty="0">
                <a:solidFill>
                  <a:prstClr val="black"/>
                </a:solidFill>
                <a:latin typeface="Arial" pitchFamily="34" charset="0"/>
              </a:rPr>
              <a:t>》</a:t>
            </a:r>
            <a:r>
              <a:rPr lang="zh-CN" altLang="en-US" sz="1400" dirty="0">
                <a:solidFill>
                  <a:prstClr val="black"/>
                </a:solidFill>
                <a:latin typeface="Arial" pitchFamily="34" charset="0"/>
              </a:rPr>
              <a:t>确定承担该职责的上级行政机关履行有关管理监督指导等职责。</a:t>
            </a:r>
          </a:p>
          <a:p>
            <a:pPr marL="0" lvl="0" indent="0">
              <a:spcBef>
                <a:spcPts val="0"/>
              </a:spcBef>
              <a:buClrTx/>
              <a:buSzTx/>
              <a:buNone/>
            </a:pPr>
            <a:r>
              <a:rPr lang="zh-CN" altLang="en-US" sz="1400" dirty="0">
                <a:solidFill>
                  <a:prstClr val="black"/>
                </a:solidFill>
                <a:latin typeface="Arial" pitchFamily="34" charset="0"/>
              </a:rPr>
              <a:t>       三、实施</a:t>
            </a:r>
            <a:r>
              <a:rPr lang="en-US" altLang="zh-CN" sz="1400" dirty="0">
                <a:solidFill>
                  <a:prstClr val="black"/>
                </a:solidFill>
                <a:latin typeface="Arial" pitchFamily="34" charset="0"/>
              </a:rPr>
              <a:t>《</a:t>
            </a:r>
            <a:r>
              <a:rPr lang="zh-CN" altLang="en-US" sz="1400" dirty="0">
                <a:solidFill>
                  <a:prstClr val="black"/>
                </a:solidFill>
                <a:latin typeface="Arial" pitchFamily="34" charset="0"/>
              </a:rPr>
              <a:t>国务院机构改革方案</a:t>
            </a:r>
            <a:r>
              <a:rPr lang="en-US" altLang="zh-CN" sz="1400" dirty="0">
                <a:solidFill>
                  <a:prstClr val="black"/>
                </a:solidFill>
                <a:latin typeface="Arial" pitchFamily="34" charset="0"/>
              </a:rPr>
              <a:t>》</a:t>
            </a:r>
            <a:r>
              <a:rPr lang="zh-CN" altLang="en-US" sz="1400" dirty="0">
                <a:solidFill>
                  <a:prstClr val="black"/>
                </a:solidFill>
                <a:latin typeface="Arial" pitchFamily="34" charset="0"/>
              </a:rPr>
              <a:t>需要制定、修改、废止行政法规，或者需要由国务院作出相关决定的，国务院有关部门应当及时提出意见和建议，司法部起草草案后，依照法定程序报国务院审批。</a:t>
            </a:r>
          </a:p>
          <a:p>
            <a:pPr marL="0" lvl="0" indent="0">
              <a:spcBef>
                <a:spcPts val="0"/>
              </a:spcBef>
              <a:buClrTx/>
              <a:buSzTx/>
              <a:buNone/>
            </a:pPr>
            <a:r>
              <a:rPr lang="zh-CN" altLang="en-US" sz="1400" dirty="0">
                <a:solidFill>
                  <a:prstClr val="black"/>
                </a:solidFill>
                <a:latin typeface="Arial" pitchFamily="34" charset="0"/>
              </a:rPr>
              <a:t>       四、实施</a:t>
            </a:r>
            <a:r>
              <a:rPr lang="en-US" altLang="zh-CN" sz="1400" dirty="0">
                <a:solidFill>
                  <a:prstClr val="black"/>
                </a:solidFill>
                <a:latin typeface="Arial" pitchFamily="34" charset="0"/>
              </a:rPr>
              <a:t>《</a:t>
            </a:r>
            <a:r>
              <a:rPr lang="zh-CN" altLang="en-US" sz="1400" dirty="0">
                <a:solidFill>
                  <a:prstClr val="black"/>
                </a:solidFill>
                <a:latin typeface="Arial" pitchFamily="34" charset="0"/>
              </a:rPr>
              <a:t>国务院机构改革方案</a:t>
            </a:r>
            <a:r>
              <a:rPr lang="en-US" altLang="zh-CN" sz="1400" dirty="0">
                <a:solidFill>
                  <a:prstClr val="black"/>
                </a:solidFill>
                <a:latin typeface="Arial" pitchFamily="34" charset="0"/>
              </a:rPr>
              <a:t>》</a:t>
            </a:r>
            <a:r>
              <a:rPr lang="zh-CN" altLang="en-US" sz="1400" dirty="0">
                <a:solidFill>
                  <a:prstClr val="black"/>
                </a:solidFill>
                <a:latin typeface="Arial" pitchFamily="34" charset="0"/>
              </a:rPr>
              <a:t>需要修改或者废止部门规章和规范性文件的，国务院有关部门要抓紧清理，及时修改或者废止。</a:t>
            </a:r>
            <a:r>
              <a:rPr lang="zh-CN" altLang="en-US" sz="1400" b="1" dirty="0">
                <a:solidFill>
                  <a:srgbClr val="FF0000"/>
                </a:solidFill>
                <a:latin typeface="Arial" pitchFamily="34" charset="0"/>
              </a:rPr>
              <a:t>相关职责已经调整，原承担该职责和工作的行政机关制定的部门规章和规范性文件中涉及职责和工作调整的有关规定尚未修改或者废止之前，由承接该职责和工作的行政机关执行。</a:t>
            </a:r>
          </a:p>
          <a:p>
            <a:pPr marL="0" lvl="0" indent="0">
              <a:spcBef>
                <a:spcPts val="0"/>
              </a:spcBef>
              <a:buClrTx/>
              <a:buSzTx/>
              <a:buNone/>
            </a:pPr>
            <a:r>
              <a:rPr lang="zh-CN" altLang="en-US" sz="1400" dirty="0">
                <a:solidFill>
                  <a:prstClr val="black"/>
                </a:solidFill>
                <a:latin typeface="Arial" pitchFamily="34" charset="0"/>
              </a:rPr>
              <a:t>       五、各级行政机关要精心组织，周密部署，确保行政机关履行法定职责、开展工作的连续性、稳定性、有效性，特别是做好涉及民生、应急、安全生产等重点领域工作。上级行政机关要加强对下级行政机关的监督指导，划入、划出职责的部门要主动衔接，加强协作，防止工作断档、推诿扯皮、不作为、乱作为，切实保障公民、法人和其他组织的合法权益。</a:t>
            </a:r>
          </a:p>
          <a:p>
            <a:pPr marL="109728" indent="0">
              <a:buClr>
                <a:schemeClr val="accent2"/>
              </a:buClr>
              <a:buNone/>
            </a:pPr>
            <a:endParaRPr lang="zh-CN" altLang="en-US" sz="2600" b="1" dirty="0">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一、</a:t>
            </a:r>
            <a:r>
              <a:rPr lang="en-US" altLang="zh-CN" sz="3600" dirty="0" smtClean="0">
                <a:solidFill>
                  <a:srgbClr val="FF0000"/>
                </a:solidFill>
                <a:latin typeface="+mj-ea"/>
                <a:ea typeface="+mj-ea"/>
              </a:rPr>
              <a:t>2018</a:t>
            </a:r>
            <a:r>
              <a:rPr lang="zh-CN" altLang="en-US" sz="3600" dirty="0" smtClean="0">
                <a:solidFill>
                  <a:srgbClr val="FF0000"/>
                </a:solidFill>
                <a:latin typeface="+mj-ea"/>
                <a:ea typeface="+mj-ea"/>
              </a:rPr>
              <a:t>年科室工作和党建工作</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404664"/>
            <a:ext cx="936104" cy="936104"/>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107504" y="1"/>
            <a:ext cx="8928992" cy="2420888"/>
          </a:xfrm>
          <a:prstGeom prst="rect">
            <a:avLst/>
          </a:prstGeom>
          <a:noFill/>
          <a:ln w="9525">
            <a:noFill/>
            <a:miter lim="800000"/>
            <a:headEnd/>
            <a:tailEnd/>
          </a:ln>
          <a:effectLst>
            <a:prstShdw prst="shdw17" dist="17961" dir="2700000">
              <a:srgbClr val="225764">
                <a:alpha val="50000"/>
              </a:srgbClr>
            </a:prstShdw>
          </a:effectLst>
        </p:spPr>
      </p:pic>
    </p:spTree>
    <p:extLst>
      <p:ext uri="{BB962C8B-B14F-4D97-AF65-F5344CB8AC3E}">
        <p14:creationId xmlns:p14="http://schemas.microsoft.com/office/powerpoint/2010/main" xmlns="" val="3839525881"/>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340768"/>
            <a:ext cx="8892480" cy="5328592"/>
          </a:xfrm>
        </p:spPr>
        <p:txBody>
          <a:bodyPr>
            <a:noAutofit/>
          </a:bodyPr>
          <a:lstStyle/>
          <a:p>
            <a:pPr>
              <a:buClr>
                <a:schemeClr val="accent2"/>
              </a:buClr>
              <a:buFont typeface="Wingdings" panose="05000000000000000000" pitchFamily="2" charset="2"/>
              <a:buChar char="Ø"/>
            </a:pPr>
            <a:r>
              <a:rPr lang="en-US" altLang="zh-CN" sz="3600" b="1" dirty="0" smtClean="0">
                <a:solidFill>
                  <a:srgbClr val="FF0000"/>
                </a:solidFill>
                <a:latin typeface="仿宋" pitchFamily="49" charset="-122"/>
                <a:ea typeface="仿宋" pitchFamily="49" charset="-122"/>
              </a:rPr>
              <a:t>1</a:t>
            </a:r>
            <a:r>
              <a:rPr lang="zh-CN" altLang="en-US" sz="3600" b="1" dirty="0" smtClean="0">
                <a:solidFill>
                  <a:srgbClr val="FF0000"/>
                </a:solidFill>
                <a:latin typeface="仿宋" pitchFamily="49" charset="-122"/>
                <a:ea typeface="仿宋" pitchFamily="49" charset="-122"/>
              </a:rPr>
              <a:t>、职业病</a:t>
            </a:r>
            <a:r>
              <a:rPr lang="zh-CN" altLang="en-US" sz="3600" b="1" dirty="0">
                <a:solidFill>
                  <a:srgbClr val="FF0000"/>
                </a:solidFill>
                <a:latin typeface="仿宋" pitchFamily="49" charset="-122"/>
                <a:ea typeface="仿宋" pitchFamily="49" charset="-122"/>
              </a:rPr>
              <a:t>危害项目申报</a:t>
            </a:r>
            <a:r>
              <a:rPr lang="zh-CN" altLang="en-US" sz="3600" b="1" dirty="0" smtClean="0">
                <a:solidFill>
                  <a:srgbClr val="FF0000"/>
                </a:solidFill>
                <a:latin typeface="仿宋" pitchFamily="49" charset="-122"/>
                <a:ea typeface="仿宋" pitchFamily="49" charset="-122"/>
              </a:rPr>
              <a:t>情况：有无申报回执单，</a:t>
            </a:r>
            <a:r>
              <a:rPr lang="zh-CN" altLang="en-US" sz="3600" b="1" dirty="0" smtClean="0">
                <a:solidFill>
                  <a:srgbClr val="0070C0"/>
                </a:solidFill>
                <a:latin typeface="仿宋" pitchFamily="49" charset="-122"/>
                <a:ea typeface="仿宋" pitchFamily="49" charset="-122"/>
              </a:rPr>
              <a:t>重点</a:t>
            </a:r>
            <a:r>
              <a:rPr lang="zh-CN" altLang="en-US" sz="3600" b="1" dirty="0">
                <a:solidFill>
                  <a:srgbClr val="0070C0"/>
                </a:solidFill>
                <a:latin typeface="仿宋" pitchFamily="49" charset="-122"/>
                <a:ea typeface="仿宋" pitchFamily="49" charset="-122"/>
              </a:rPr>
              <a:t>查看并记录申报生产原（辅）料、生产工艺流程、职业病危害因素等，注意询问用人单位负责人采用的生产工艺及原（辅）材料是否与原申报资料有改变，是否存在未申报的职业病危害作业（现场检査进行核对）</a:t>
            </a:r>
            <a:r>
              <a:rPr lang="zh-CN" altLang="en-US" sz="3600" b="1" dirty="0" smtClean="0">
                <a:solidFill>
                  <a:srgbClr val="0070C0"/>
                </a:solidFill>
                <a:latin typeface="仿宋" pitchFamily="49" charset="-122"/>
                <a:ea typeface="仿宋" pitchFamily="49" charset="-122"/>
              </a:rPr>
              <a:t>。</a:t>
            </a:r>
            <a:r>
              <a:rPr lang="en-US" altLang="zh-CN" sz="3600" b="1" dirty="0">
                <a:solidFill>
                  <a:srgbClr val="FF0000"/>
                </a:solidFill>
                <a:latin typeface="仿宋" pitchFamily="49" charset="-122"/>
                <a:ea typeface="仿宋" pitchFamily="49" charset="-122"/>
              </a:rPr>
              <a:t>2019</a:t>
            </a:r>
            <a:r>
              <a:rPr lang="zh-CN" altLang="en-US" sz="3600" b="1" dirty="0">
                <a:solidFill>
                  <a:srgbClr val="FF0000"/>
                </a:solidFill>
                <a:latin typeface="仿宋" pitchFamily="49" charset="-122"/>
                <a:ea typeface="仿宋" pitchFamily="49" charset="-122"/>
              </a:rPr>
              <a:t>年</a:t>
            </a:r>
            <a:r>
              <a:rPr lang="en-US" altLang="zh-CN" sz="3600" b="1" dirty="0">
                <a:solidFill>
                  <a:srgbClr val="FF0000"/>
                </a:solidFill>
                <a:latin typeface="仿宋" pitchFamily="49" charset="-122"/>
                <a:ea typeface="仿宋" pitchFamily="49" charset="-122"/>
              </a:rPr>
              <a:t>8</a:t>
            </a:r>
            <a:r>
              <a:rPr lang="zh-CN" altLang="en-US" sz="3600" b="1" dirty="0">
                <a:solidFill>
                  <a:srgbClr val="FF0000"/>
                </a:solidFill>
                <a:latin typeface="仿宋" pitchFamily="49" charset="-122"/>
                <a:ea typeface="仿宋" pitchFamily="49" charset="-122"/>
              </a:rPr>
              <a:t>月</a:t>
            </a:r>
            <a:r>
              <a:rPr lang="en-US" altLang="zh-CN" sz="3600" b="1" dirty="0">
                <a:solidFill>
                  <a:srgbClr val="FF0000"/>
                </a:solidFill>
                <a:latin typeface="仿宋" pitchFamily="49" charset="-122"/>
                <a:ea typeface="仿宋" pitchFamily="49" charset="-122"/>
              </a:rPr>
              <a:t>22</a:t>
            </a:r>
            <a:r>
              <a:rPr lang="zh-CN" altLang="en-US" sz="3600" b="1" dirty="0">
                <a:solidFill>
                  <a:srgbClr val="FF0000"/>
                </a:solidFill>
                <a:latin typeface="仿宋" pitchFamily="49" charset="-122"/>
                <a:ea typeface="仿宋" pitchFamily="49" charset="-122"/>
              </a:rPr>
              <a:t>日</a:t>
            </a:r>
            <a:r>
              <a:rPr lang="en-US" altLang="zh-CN" sz="3600" b="1" dirty="0">
                <a:solidFill>
                  <a:srgbClr val="FF0000"/>
                </a:solidFill>
                <a:latin typeface="仿宋" pitchFamily="49" charset="-122"/>
                <a:ea typeface="仿宋" pitchFamily="49" charset="-122"/>
              </a:rPr>
              <a:t>0</a:t>
            </a:r>
            <a:r>
              <a:rPr lang="zh-CN" altLang="en-US" sz="3600" b="1" dirty="0">
                <a:solidFill>
                  <a:srgbClr val="FF0000"/>
                </a:solidFill>
                <a:latin typeface="仿宋" pitchFamily="49" charset="-122"/>
                <a:ea typeface="仿宋" pitchFamily="49" charset="-122"/>
              </a:rPr>
              <a:t>时起正式启用新版“职业病危害项目申报系统”（网址：</a:t>
            </a:r>
            <a:r>
              <a:rPr lang="gsw-FR" altLang="zh-CN" sz="3600" b="1" dirty="0">
                <a:solidFill>
                  <a:srgbClr val="FF0000"/>
                </a:solidFill>
                <a:latin typeface="仿宋" pitchFamily="49" charset="-122"/>
                <a:ea typeface="仿宋" pitchFamily="49" charset="-122"/>
              </a:rPr>
              <a:t>www.zybwhsb.com</a:t>
            </a:r>
            <a:r>
              <a:rPr lang="zh-CN" altLang="gsw-FR" sz="3600" b="1" dirty="0">
                <a:solidFill>
                  <a:srgbClr val="FF0000"/>
                </a:solidFill>
                <a:latin typeface="仿宋" pitchFamily="49" charset="-122"/>
                <a:ea typeface="仿宋" pitchFamily="49" charset="-122"/>
              </a:rPr>
              <a:t>）</a:t>
            </a:r>
            <a:endParaRPr lang="zh-CN" altLang="en-US" sz="3600" b="1" dirty="0">
              <a:solidFill>
                <a:srgbClr val="FF0000"/>
              </a:solidFill>
              <a:latin typeface="仿宋" pitchFamily="49" charset="-122"/>
              <a:ea typeface="仿宋"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b="0" dirty="0" smtClean="0">
                <a:solidFill>
                  <a:srgbClr val="FF0000"/>
                </a:solidFill>
                <a:latin typeface="+mj-ea"/>
                <a:ea typeface="+mj-ea"/>
              </a:rPr>
              <a:t>三、主要工作内容</a:t>
            </a:r>
            <a:r>
              <a:rPr lang="en-US" altLang="zh-CN" sz="3600" b="0" dirty="0" smtClean="0">
                <a:solidFill>
                  <a:srgbClr val="FF0000"/>
                </a:solidFill>
                <a:latin typeface="+mj-ea"/>
                <a:ea typeface="+mj-ea"/>
              </a:rPr>
              <a:t>-</a:t>
            </a:r>
            <a:r>
              <a:rPr lang="zh-CN" altLang="en-US" sz="3600" b="0" dirty="0" smtClean="0">
                <a:solidFill>
                  <a:srgbClr val="FF0000"/>
                </a:solidFill>
                <a:latin typeface="+mj-ea"/>
                <a:ea typeface="+mj-ea"/>
              </a:rPr>
              <a:t>巡查</a:t>
            </a:r>
            <a:endParaRPr lang="zh-CN" altLang="en-US" sz="3600" b="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404664"/>
            <a:ext cx="936104" cy="936104"/>
          </a:xfrm>
          <a:prstGeom prst="rect">
            <a:avLst/>
          </a:prstGeom>
          <a:noFill/>
          <a:ln w="9525">
            <a:noFill/>
            <a:miter lim="800000"/>
            <a:headEnd/>
            <a:tailEnd/>
          </a:ln>
        </p:spPr>
      </p:pic>
    </p:spTree>
    <p:extLst>
      <p:ext uri="{BB962C8B-B14F-4D97-AF65-F5344CB8AC3E}">
        <p14:creationId xmlns:p14="http://schemas.microsoft.com/office/powerpoint/2010/main" xmlns="" val="1932478316"/>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b="0" dirty="0" smtClean="0">
                <a:solidFill>
                  <a:srgbClr val="FF0000"/>
                </a:solidFill>
                <a:latin typeface="+mj-ea"/>
                <a:ea typeface="+mj-ea"/>
              </a:rPr>
              <a:t>三、主要工作内容</a:t>
            </a:r>
            <a:r>
              <a:rPr lang="en-US" altLang="zh-CN" sz="3600" b="0" dirty="0" smtClean="0">
                <a:solidFill>
                  <a:srgbClr val="FF0000"/>
                </a:solidFill>
                <a:latin typeface="+mj-ea"/>
                <a:ea typeface="+mj-ea"/>
              </a:rPr>
              <a:t>-</a:t>
            </a:r>
            <a:r>
              <a:rPr lang="zh-CN" altLang="en-US" sz="3600" b="0" dirty="0" smtClean="0">
                <a:solidFill>
                  <a:srgbClr val="FF0000"/>
                </a:solidFill>
                <a:latin typeface="+mj-ea"/>
                <a:ea typeface="+mj-ea"/>
              </a:rPr>
              <a:t>巡查</a:t>
            </a:r>
            <a:endParaRPr lang="zh-CN" altLang="en-US" sz="3600" b="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404664"/>
            <a:ext cx="936104" cy="936104"/>
          </a:xfrm>
          <a:prstGeom prst="rect">
            <a:avLst/>
          </a:prstGeom>
          <a:noFill/>
          <a:ln w="9525">
            <a:noFill/>
            <a:miter lim="800000"/>
            <a:headEnd/>
            <a:tailEnd/>
          </a:ln>
        </p:spPr>
      </p:pic>
      <p:pic>
        <p:nvPicPr>
          <p:cNvPr id="104449" name="Picture 1"/>
          <p:cNvPicPr>
            <a:picLocks noGrp="1" noChangeAspect="1" noChangeArrowheads="1"/>
          </p:cNvPicPr>
          <p:nvPr>
            <p:ph idx="1"/>
          </p:nvPr>
        </p:nvPicPr>
        <p:blipFill>
          <a:blip r:embed="rId3" cstate="print"/>
          <a:srcRect/>
          <a:stretch>
            <a:fillRect/>
          </a:stretch>
        </p:blipFill>
        <p:spPr bwMode="auto">
          <a:xfrm>
            <a:off x="250825" y="1268760"/>
            <a:ext cx="8893175" cy="4453335"/>
          </a:xfrm>
          <a:prstGeom prst="rect">
            <a:avLst/>
          </a:prstGeom>
          <a:noFill/>
          <a:ln w="9525">
            <a:noFill/>
            <a:miter lim="800000"/>
            <a:headEnd/>
            <a:tailEnd/>
          </a:ln>
        </p:spPr>
      </p:pic>
    </p:spTree>
    <p:extLst>
      <p:ext uri="{BB962C8B-B14F-4D97-AF65-F5344CB8AC3E}">
        <p14:creationId xmlns:p14="http://schemas.microsoft.com/office/powerpoint/2010/main" xmlns="" val="2634476788"/>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内容占位符 7"/>
          <p:cNvGraphicFramePr>
            <a:graphicFrameLocks noGrp="1"/>
          </p:cNvGraphicFramePr>
          <p:nvPr>
            <p:ph idx="1"/>
            <p:extLst>
              <p:ext uri="{D42A27DB-BD31-4B8C-83A1-F6EECF244321}">
                <p14:modId xmlns:p14="http://schemas.microsoft.com/office/powerpoint/2010/main" xmlns="" val="945447938"/>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标题 2"/>
          <p:cNvSpPr>
            <a:spLocks noGrp="1"/>
          </p:cNvSpPr>
          <p:nvPr>
            <p:ph type="title"/>
          </p:nvPr>
        </p:nvSpPr>
        <p:spPr/>
        <p:txBody>
          <a:bodyPr/>
          <a:lstStyle/>
          <a:p>
            <a:endParaRPr lang="zh-CN" altLang="en-US" dirty="0"/>
          </a:p>
        </p:txBody>
      </p:sp>
      <p:pic>
        <p:nvPicPr>
          <p:cNvPr id="4" name="Picture 4" descr="jdbblue"/>
          <p:cNvPicPr>
            <a:picLocks noChangeAspect="1" noChangeArrowheads="1"/>
          </p:cNvPicPr>
          <p:nvPr/>
        </p:nvPicPr>
        <p:blipFill>
          <a:blip r:embed="rId7" cstate="print"/>
          <a:srcRect/>
          <a:stretch>
            <a:fillRect/>
          </a:stretch>
        </p:blipFill>
        <p:spPr bwMode="auto">
          <a:xfrm>
            <a:off x="251520" y="404664"/>
            <a:ext cx="936104" cy="93610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5184576"/>
          </a:xfrm>
        </p:spPr>
        <p:txBody>
          <a:bodyPr>
            <a:normAutofit/>
          </a:bodyPr>
          <a:lstStyle/>
          <a:p>
            <a:pPr marL="0">
              <a:spcBef>
                <a:spcPts val="0"/>
              </a:spcBef>
              <a:buFont typeface="Wingdings" pitchFamily="2" charset="2"/>
              <a:buChar char="Ø"/>
            </a:pPr>
            <a:r>
              <a:rPr lang="en-US" altLang="zh-CN" sz="2800" b="1" dirty="0" smtClean="0">
                <a:solidFill>
                  <a:srgbClr val="FF3300"/>
                </a:solidFill>
                <a:latin typeface="仿宋_GB2312"/>
                <a:ea typeface="仿宋_GB2312"/>
              </a:rPr>
              <a:t>《</a:t>
            </a:r>
            <a:r>
              <a:rPr lang="en-US" altLang="zh-CN" sz="2800" b="1" dirty="0" err="1" smtClean="0">
                <a:solidFill>
                  <a:srgbClr val="FF3300"/>
                </a:solidFill>
                <a:latin typeface="仿宋_GB2312"/>
                <a:ea typeface="仿宋_GB2312"/>
              </a:rPr>
              <a:t>职业病危害因素分类目录</a:t>
            </a:r>
            <a:r>
              <a:rPr lang="en-US" altLang="zh-CN" sz="2800" b="1" dirty="0" smtClean="0">
                <a:solidFill>
                  <a:srgbClr val="FF3300"/>
                </a:solidFill>
                <a:latin typeface="仿宋_GB2312"/>
                <a:ea typeface="仿宋_GB2312"/>
              </a:rPr>
              <a:t>》（国卫疾控发〔2015〕92号）</a:t>
            </a:r>
            <a:r>
              <a:rPr lang="en-US" altLang="zh-CN" sz="2800" b="1" dirty="0" smtClean="0">
                <a:solidFill>
                  <a:srgbClr val="FF3300"/>
                </a:solidFill>
                <a:latin typeface="仿宋_GB2312"/>
                <a:ea typeface="仿宋_GB2312"/>
                <a:hlinkClick r:id="rId2" action="ppaction://hlinkfile"/>
              </a:rPr>
              <a:t>.</a:t>
            </a:r>
            <a:r>
              <a:rPr lang="en-US" altLang="zh-CN" sz="2600" b="1" dirty="0" smtClean="0">
                <a:solidFill>
                  <a:srgbClr val="FF3300"/>
                </a:solidFill>
                <a:latin typeface="仿宋_GB2312"/>
                <a:ea typeface="仿宋_GB2312"/>
                <a:hlinkClick r:id="rId2" action="ppaction://hlinkfile"/>
              </a:rPr>
              <a:t>doc</a:t>
            </a:r>
            <a:endParaRPr lang="en-US" altLang="zh-CN" sz="2600" b="1" dirty="0" smtClean="0">
              <a:solidFill>
                <a:srgbClr val="FF3300"/>
              </a:solidFill>
              <a:latin typeface="仿宋_GB2312"/>
              <a:ea typeface="仿宋_GB2312"/>
            </a:endParaRPr>
          </a:p>
          <a:p>
            <a:pPr marL="0">
              <a:spcBef>
                <a:spcPts val="0"/>
              </a:spcBef>
              <a:buFont typeface="Wingdings" pitchFamily="2" charset="2"/>
              <a:buChar char="Ø"/>
            </a:pPr>
            <a:endParaRPr lang="zh-CN" altLang="en-US" sz="2600" b="1" dirty="0"/>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巡查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3" cstate="print"/>
          <a:srcRect/>
          <a:stretch>
            <a:fillRect/>
          </a:stretch>
        </p:blipFill>
        <p:spPr bwMode="auto">
          <a:xfrm>
            <a:off x="251520" y="404664"/>
            <a:ext cx="936104" cy="936104"/>
          </a:xfrm>
          <a:prstGeom prst="rect">
            <a:avLst/>
          </a:prstGeom>
          <a:noFill/>
          <a:ln w="9525">
            <a:noFill/>
            <a:miter lim="800000"/>
            <a:headEnd/>
            <a:tailEnd/>
          </a:ln>
        </p:spPr>
      </p:pic>
      <p:graphicFrame>
        <p:nvGraphicFramePr>
          <p:cNvPr id="7" name="表格 6"/>
          <p:cNvGraphicFramePr>
            <a:graphicFrameLocks noGrp="1"/>
          </p:cNvGraphicFramePr>
          <p:nvPr>
            <p:extLst>
              <p:ext uri="{D42A27DB-BD31-4B8C-83A1-F6EECF244321}">
                <p14:modId xmlns:p14="http://schemas.microsoft.com/office/powerpoint/2010/main" xmlns="" val="1714505420"/>
              </p:ext>
            </p:extLst>
          </p:nvPr>
        </p:nvGraphicFramePr>
        <p:xfrm>
          <a:off x="1403648" y="2276875"/>
          <a:ext cx="6096000" cy="3627120"/>
        </p:xfrm>
        <a:graphic>
          <a:graphicData uri="http://schemas.openxmlformats.org/drawingml/2006/table">
            <a:tbl>
              <a:tblPr firstRow="1" bandRow="1">
                <a:tableStyleId>{5C22544A-7EE6-4342-B048-85BDC9FD1C3A}</a:tableStyleId>
              </a:tblPr>
              <a:tblGrid>
                <a:gridCol w="3048000"/>
                <a:gridCol w="3048000"/>
              </a:tblGrid>
              <a:tr h="493769">
                <a:tc>
                  <a:txBody>
                    <a:bodyPr/>
                    <a:lstStyle/>
                    <a:p>
                      <a:pPr algn="ctr"/>
                      <a:r>
                        <a:rPr lang="zh-CN" altLang="en-US" sz="2800" b="1" dirty="0" smtClean="0"/>
                        <a:t>种类</a:t>
                      </a:r>
                      <a:endParaRPr lang="zh-CN" altLang="en-US" sz="2800" b="1" dirty="0"/>
                    </a:p>
                  </a:txBody>
                  <a:tcPr/>
                </a:tc>
                <a:tc>
                  <a:txBody>
                    <a:bodyPr/>
                    <a:lstStyle/>
                    <a:p>
                      <a:pPr algn="ctr"/>
                      <a:r>
                        <a:rPr lang="zh-CN" altLang="en-US" sz="2800" b="1" dirty="0" smtClean="0"/>
                        <a:t>名称数量</a:t>
                      </a:r>
                      <a:endParaRPr lang="zh-CN" altLang="en-US" sz="2800" b="1" dirty="0"/>
                    </a:p>
                  </a:txBody>
                  <a:tcPr/>
                </a:tc>
              </a:tr>
              <a:tr h="493769">
                <a:tc>
                  <a:txBody>
                    <a:bodyPr/>
                    <a:lstStyle/>
                    <a:p>
                      <a:pPr algn="ctr"/>
                      <a:r>
                        <a:rPr lang="zh-CN" altLang="en-US" sz="2800" b="1" dirty="0" smtClean="0"/>
                        <a:t>粉尘类</a:t>
                      </a:r>
                      <a:endParaRPr lang="zh-CN" altLang="en-US" sz="2800" b="1" dirty="0"/>
                    </a:p>
                  </a:txBody>
                  <a:tcPr/>
                </a:tc>
                <a:tc>
                  <a:txBody>
                    <a:bodyPr/>
                    <a:lstStyle/>
                    <a:p>
                      <a:pPr algn="ctr"/>
                      <a:r>
                        <a:rPr lang="en-US" altLang="zh-CN" sz="2800" b="1" dirty="0" smtClean="0"/>
                        <a:t>51+</a:t>
                      </a:r>
                      <a:r>
                        <a:rPr lang="zh-CN" altLang="en-US" sz="2800" b="1" dirty="0" smtClean="0"/>
                        <a:t>开放式</a:t>
                      </a:r>
                      <a:r>
                        <a:rPr lang="en-US" altLang="zh-CN" sz="2800" b="1" dirty="0" smtClean="0"/>
                        <a:t>1</a:t>
                      </a:r>
                      <a:endParaRPr lang="zh-CN" altLang="en-US" sz="2800" b="1" dirty="0"/>
                    </a:p>
                  </a:txBody>
                  <a:tcPr/>
                </a:tc>
              </a:tr>
              <a:tr h="493769">
                <a:tc>
                  <a:txBody>
                    <a:bodyPr/>
                    <a:lstStyle/>
                    <a:p>
                      <a:pPr algn="ctr"/>
                      <a:r>
                        <a:rPr lang="zh-CN" altLang="en-US" sz="2800" b="1" dirty="0" smtClean="0"/>
                        <a:t>化学因素</a:t>
                      </a:r>
                      <a:endParaRPr lang="zh-CN" altLang="en-US" sz="2800" b="1" dirty="0"/>
                    </a:p>
                  </a:txBody>
                  <a:tcPr/>
                </a:tc>
                <a:tc>
                  <a:txBody>
                    <a:bodyPr/>
                    <a:lstStyle/>
                    <a:p>
                      <a:pPr algn="ctr"/>
                      <a:r>
                        <a:rPr lang="en-US" altLang="zh-CN" sz="2800" b="1" dirty="0" smtClean="0"/>
                        <a:t>374+</a:t>
                      </a:r>
                      <a:r>
                        <a:rPr lang="zh-CN" altLang="en-US" sz="2800" b="1" dirty="0" smtClean="0"/>
                        <a:t>开放式</a:t>
                      </a:r>
                      <a:r>
                        <a:rPr lang="en-US" altLang="zh-CN" sz="2800" b="1" dirty="0" smtClean="0"/>
                        <a:t>1</a:t>
                      </a:r>
                      <a:endParaRPr lang="zh-CN" altLang="en-US" sz="2800" b="1" dirty="0"/>
                    </a:p>
                  </a:txBody>
                  <a:tcPr/>
                </a:tc>
              </a:tr>
              <a:tr h="493769">
                <a:tc>
                  <a:txBody>
                    <a:bodyPr/>
                    <a:lstStyle/>
                    <a:p>
                      <a:pPr algn="ctr"/>
                      <a:r>
                        <a:rPr lang="zh-CN" altLang="en-US" sz="2800" b="1" dirty="0" smtClean="0"/>
                        <a:t>物理因素</a:t>
                      </a:r>
                      <a:endParaRPr lang="zh-CN" altLang="en-US" sz="2800" b="1" dirty="0"/>
                    </a:p>
                  </a:txBody>
                  <a:tcPr/>
                </a:tc>
                <a:tc>
                  <a:txBody>
                    <a:bodyPr/>
                    <a:lstStyle/>
                    <a:p>
                      <a:pPr algn="ctr"/>
                      <a:r>
                        <a:rPr lang="en-US" altLang="zh-CN" sz="2800" b="1" dirty="0" smtClean="0"/>
                        <a:t>14+</a:t>
                      </a:r>
                      <a:r>
                        <a:rPr lang="zh-CN" altLang="en-US" sz="2800" b="1" dirty="0" smtClean="0"/>
                        <a:t>开放式</a:t>
                      </a:r>
                      <a:r>
                        <a:rPr lang="en-US" altLang="zh-CN" sz="2800" b="1" dirty="0" smtClean="0"/>
                        <a:t>1</a:t>
                      </a:r>
                      <a:endParaRPr lang="zh-CN" altLang="en-US" sz="2800" b="1" dirty="0"/>
                    </a:p>
                  </a:txBody>
                  <a:tcPr/>
                </a:tc>
              </a:tr>
              <a:tr h="493769">
                <a:tc>
                  <a:txBody>
                    <a:bodyPr/>
                    <a:lstStyle/>
                    <a:p>
                      <a:pPr algn="ctr"/>
                      <a:r>
                        <a:rPr lang="zh-CN" altLang="en-US" sz="2800" b="1" dirty="0" smtClean="0"/>
                        <a:t>放射性因素</a:t>
                      </a:r>
                      <a:endParaRPr lang="zh-CN" altLang="en-US" sz="2800" b="1" dirty="0"/>
                    </a:p>
                  </a:txBody>
                  <a:tcPr/>
                </a:tc>
                <a:tc>
                  <a:txBody>
                    <a:bodyPr/>
                    <a:lstStyle/>
                    <a:p>
                      <a:pPr algn="ctr"/>
                      <a:r>
                        <a:rPr lang="en-US" altLang="zh-CN" sz="2800" b="1" dirty="0" smtClean="0"/>
                        <a:t>7+</a:t>
                      </a:r>
                      <a:r>
                        <a:rPr lang="zh-CN" altLang="en-US" sz="2800" b="1" dirty="0" smtClean="0"/>
                        <a:t>开放式</a:t>
                      </a:r>
                      <a:r>
                        <a:rPr lang="en-US" altLang="zh-CN" sz="2800" b="1" dirty="0" smtClean="0"/>
                        <a:t>1</a:t>
                      </a:r>
                      <a:endParaRPr lang="zh-CN" altLang="en-US" sz="2800" b="1" dirty="0"/>
                    </a:p>
                  </a:txBody>
                  <a:tcPr/>
                </a:tc>
              </a:tr>
              <a:tr h="493769">
                <a:tc>
                  <a:txBody>
                    <a:bodyPr/>
                    <a:lstStyle/>
                    <a:p>
                      <a:pPr algn="ctr"/>
                      <a:r>
                        <a:rPr lang="zh-CN" altLang="en-US" sz="2800" b="1" dirty="0" smtClean="0"/>
                        <a:t>生物因素</a:t>
                      </a:r>
                      <a:endParaRPr lang="zh-CN" altLang="en-US" sz="2800" b="1" dirty="0"/>
                    </a:p>
                  </a:txBody>
                  <a:tcPr/>
                </a:tc>
                <a:tc>
                  <a:txBody>
                    <a:bodyPr/>
                    <a:lstStyle/>
                    <a:p>
                      <a:pPr algn="ctr"/>
                      <a:r>
                        <a:rPr lang="en-US" altLang="zh-CN" sz="2800" b="1" dirty="0" smtClean="0"/>
                        <a:t>5+</a:t>
                      </a:r>
                      <a:r>
                        <a:rPr lang="zh-CN" altLang="en-US" sz="2800" b="1" dirty="0" smtClean="0"/>
                        <a:t>开放式</a:t>
                      </a:r>
                      <a:r>
                        <a:rPr lang="en-US" altLang="zh-CN" sz="2800" b="1" dirty="0" smtClean="0"/>
                        <a:t>1</a:t>
                      </a:r>
                      <a:endParaRPr lang="zh-CN" altLang="en-US" sz="2800" b="1" dirty="0"/>
                    </a:p>
                  </a:txBody>
                  <a:tcPr/>
                </a:tc>
              </a:tr>
              <a:tr h="493769">
                <a:tc>
                  <a:txBody>
                    <a:bodyPr/>
                    <a:lstStyle/>
                    <a:p>
                      <a:pPr algn="ctr"/>
                      <a:r>
                        <a:rPr lang="zh-CN" altLang="en-US" sz="2800" b="1" dirty="0" smtClean="0"/>
                        <a:t>其他因素</a:t>
                      </a:r>
                      <a:endParaRPr lang="zh-CN" altLang="en-US" sz="2800" b="1" dirty="0"/>
                    </a:p>
                  </a:txBody>
                  <a:tcPr/>
                </a:tc>
                <a:tc>
                  <a:txBody>
                    <a:bodyPr/>
                    <a:lstStyle/>
                    <a:p>
                      <a:pPr algn="ctr"/>
                      <a:r>
                        <a:rPr lang="en-US" altLang="zh-CN" sz="2800" b="1" dirty="0" smtClean="0"/>
                        <a:t>3</a:t>
                      </a:r>
                      <a:endParaRPr lang="zh-CN" altLang="en-US" sz="2800" b="1" dirty="0"/>
                    </a:p>
                  </a:txBody>
                  <a:tcPr/>
                </a:tc>
              </a:tr>
            </a:tbl>
          </a:graphicData>
        </a:graphic>
      </p:graphicFrame>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2" cstate="print"/>
          <a:stretch>
            <a:fillRect/>
          </a:stretch>
        </p:blipFill>
        <p:spPr>
          <a:xfrm>
            <a:off x="755576" y="1196752"/>
            <a:ext cx="7776864" cy="5376076"/>
          </a:xfrm>
          <a:prstGeom prst="rect">
            <a:avLst/>
          </a:prstGeom>
        </p:spPr>
      </p:pic>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巡查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3" cstate="print"/>
          <a:srcRect/>
          <a:stretch>
            <a:fillRect/>
          </a:stretch>
        </p:blipFill>
        <p:spPr bwMode="auto">
          <a:xfrm>
            <a:off x="251520" y="404664"/>
            <a:ext cx="936104" cy="936104"/>
          </a:xfrm>
          <a:prstGeom prst="rect">
            <a:avLst/>
          </a:prstGeom>
          <a:noFill/>
          <a:ln w="9525">
            <a:noFill/>
            <a:miter lim="800000"/>
            <a:headEnd/>
            <a:tailEnd/>
          </a:ln>
        </p:spPr>
      </p:pic>
    </p:spTree>
    <p:extLst>
      <p:ext uri="{BB962C8B-B14F-4D97-AF65-F5344CB8AC3E}">
        <p14:creationId xmlns:p14="http://schemas.microsoft.com/office/powerpoint/2010/main" xmlns="" val="4255700461"/>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5184576"/>
          </a:xfrm>
        </p:spPr>
        <p:txBody>
          <a:bodyPr>
            <a:normAutofit/>
          </a:bodyPr>
          <a:lstStyle/>
          <a:p>
            <a:pPr algn="ctr">
              <a:buClr>
                <a:schemeClr val="accent2"/>
              </a:buClr>
              <a:buFont typeface="Wingdings" pitchFamily="2" charset="2"/>
              <a:buChar char="n"/>
            </a:pPr>
            <a:r>
              <a:rPr lang="zh-CN" altLang="en-US" sz="3600" b="1" dirty="0"/>
              <a:t>职业病的鲜明特点</a:t>
            </a:r>
          </a:p>
          <a:p>
            <a:pPr>
              <a:buClr>
                <a:srgbClr val="002060"/>
              </a:buClr>
              <a:buFont typeface="Wingdings" panose="05000000000000000000" pitchFamily="2" charset="2"/>
              <a:buChar char="Ø"/>
            </a:pPr>
            <a:r>
              <a:rPr lang="zh-CN" altLang="en-US" sz="2600" b="1" dirty="0">
                <a:solidFill>
                  <a:srgbClr val="002060"/>
                </a:solidFill>
                <a:latin typeface="仿宋" panose="02010609060101010101" pitchFamily="49" charset="-122"/>
                <a:ea typeface="仿宋" panose="02010609060101010101" pitchFamily="49" charset="-122"/>
              </a:rPr>
              <a:t>①病因有特异性，脱离接触后可以控制或者消除发病。</a:t>
            </a:r>
          </a:p>
          <a:p>
            <a:pPr>
              <a:buClr>
                <a:srgbClr val="002060"/>
              </a:buClr>
              <a:buFont typeface="Wingdings" panose="05000000000000000000" pitchFamily="2" charset="2"/>
              <a:buChar char="Ø"/>
            </a:pPr>
            <a:r>
              <a:rPr lang="zh-CN" altLang="en-US" sz="2600" b="1" dirty="0">
                <a:solidFill>
                  <a:srgbClr val="002060"/>
                </a:solidFill>
                <a:latin typeface="仿宋" panose="02010609060101010101" pitchFamily="49" charset="-122"/>
                <a:ea typeface="仿宋" panose="02010609060101010101" pitchFamily="49" charset="-122"/>
              </a:rPr>
              <a:t>②病因都有明确的职业暴露，存在接触水平的剂量</a:t>
            </a:r>
            <a:r>
              <a:rPr lang="en-US" altLang="zh-CN" sz="2600" b="1" dirty="0">
                <a:solidFill>
                  <a:srgbClr val="002060"/>
                </a:solidFill>
                <a:latin typeface="仿宋" panose="02010609060101010101" pitchFamily="49" charset="-122"/>
                <a:ea typeface="仿宋" panose="02010609060101010101" pitchFamily="49" charset="-122"/>
              </a:rPr>
              <a:t>-</a:t>
            </a:r>
            <a:r>
              <a:rPr lang="zh-CN" altLang="en-US" sz="2600" b="1" dirty="0">
                <a:solidFill>
                  <a:srgbClr val="002060"/>
                </a:solidFill>
                <a:latin typeface="仿宋" panose="02010609060101010101" pitchFamily="49" charset="-122"/>
                <a:ea typeface="仿宋" panose="02010609060101010101" pitchFamily="49" charset="-122"/>
              </a:rPr>
              <a:t>反应关系。</a:t>
            </a:r>
          </a:p>
          <a:p>
            <a:pPr>
              <a:buClr>
                <a:srgbClr val="002060"/>
              </a:buClr>
              <a:buFont typeface="Wingdings" panose="05000000000000000000" pitchFamily="2" charset="2"/>
              <a:buChar char="Ø"/>
            </a:pPr>
            <a:r>
              <a:rPr lang="zh-CN" altLang="en-US" sz="2600" b="1" dirty="0">
                <a:solidFill>
                  <a:srgbClr val="002060"/>
                </a:solidFill>
                <a:latin typeface="仿宋" panose="02010609060101010101" pitchFamily="49" charset="-122"/>
                <a:ea typeface="仿宋" panose="02010609060101010101" pitchFamily="49" charset="-122"/>
              </a:rPr>
              <a:t>③接触相同的职业病危害因素人群中，常有相同的发病集体。</a:t>
            </a:r>
          </a:p>
          <a:p>
            <a:pPr>
              <a:buClr>
                <a:srgbClr val="002060"/>
              </a:buClr>
              <a:buFont typeface="Wingdings" panose="05000000000000000000" pitchFamily="2" charset="2"/>
              <a:buChar char="Ø"/>
            </a:pPr>
            <a:r>
              <a:rPr lang="zh-CN" altLang="en-US" sz="2600" b="1" dirty="0">
                <a:solidFill>
                  <a:srgbClr val="002060"/>
                </a:solidFill>
                <a:latin typeface="仿宋" panose="02010609060101010101" pitchFamily="49" charset="-122"/>
                <a:ea typeface="仿宋" panose="02010609060101010101" pitchFamily="49" charset="-122"/>
              </a:rPr>
              <a:t>④早期发现、早期诊断、早期治疗，但接触后还会发病。</a:t>
            </a:r>
          </a:p>
          <a:p>
            <a:pPr>
              <a:buClr>
                <a:srgbClr val="002060"/>
              </a:buClr>
              <a:buFont typeface="Wingdings" panose="05000000000000000000" pitchFamily="2" charset="2"/>
              <a:buChar char="Ø"/>
            </a:pPr>
            <a:r>
              <a:rPr lang="zh-CN" altLang="en-US" sz="2600" b="1" dirty="0">
                <a:solidFill>
                  <a:srgbClr val="002060"/>
                </a:solidFill>
                <a:latin typeface="仿宋" panose="02010609060101010101" pitchFamily="49" charset="-122"/>
                <a:ea typeface="仿宋" panose="02010609060101010101" pitchFamily="49" charset="-122"/>
              </a:rPr>
              <a:t>⑤大多数职业病目前缺乏特效治疗</a:t>
            </a:r>
            <a:r>
              <a:rPr lang="zh-CN" altLang="en-US" sz="2600" b="1" dirty="0" smtClean="0">
                <a:solidFill>
                  <a:srgbClr val="002060"/>
                </a:solidFill>
                <a:latin typeface="仿宋" panose="02010609060101010101" pitchFamily="49" charset="-122"/>
                <a:ea typeface="仿宋" panose="02010609060101010101" pitchFamily="49" charset="-122"/>
              </a:rPr>
              <a:t>。</a:t>
            </a:r>
            <a:endParaRPr lang="en-US" altLang="zh-CN" sz="2600" b="1" dirty="0" smtClean="0">
              <a:solidFill>
                <a:srgbClr val="002060"/>
              </a:solidFill>
              <a:latin typeface="仿宋" panose="02010609060101010101" pitchFamily="49" charset="-122"/>
              <a:ea typeface="仿宋" panose="02010609060101010101" pitchFamily="49" charset="-122"/>
            </a:endParaRPr>
          </a:p>
          <a:p>
            <a:pPr marL="0" lvl="0" indent="0" algn="ctr">
              <a:lnSpc>
                <a:spcPts val="5000"/>
              </a:lnSpc>
              <a:spcBef>
                <a:spcPts val="0"/>
              </a:spcBef>
              <a:buClrTx/>
              <a:buSzTx/>
              <a:buNone/>
            </a:pPr>
            <a:r>
              <a:rPr lang="zh-CN" altLang="en-US" sz="3600" b="1" dirty="0">
                <a:solidFill>
                  <a:srgbClr val="FF0000"/>
                </a:solidFill>
              </a:rPr>
              <a:t>所以，关键是预防！</a:t>
            </a:r>
          </a:p>
          <a:p>
            <a:pPr marL="109728" indent="0">
              <a:buClr>
                <a:srgbClr val="002060"/>
              </a:buClr>
              <a:buNone/>
            </a:pPr>
            <a:endParaRPr lang="zh-CN" altLang="en-US" sz="2600" b="1" dirty="0">
              <a:solidFill>
                <a:srgbClr val="002060"/>
              </a:solidFill>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巡查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404664"/>
            <a:ext cx="936104" cy="936104"/>
          </a:xfrm>
          <a:prstGeom prst="rect">
            <a:avLst/>
          </a:prstGeom>
          <a:noFill/>
          <a:ln w="9525">
            <a:noFill/>
            <a:miter lim="800000"/>
            <a:headEnd/>
            <a:tailEnd/>
          </a:ln>
        </p:spPr>
      </p:pic>
    </p:spTree>
    <p:extLst>
      <p:ext uri="{BB962C8B-B14F-4D97-AF65-F5344CB8AC3E}">
        <p14:creationId xmlns:p14="http://schemas.microsoft.com/office/powerpoint/2010/main" xmlns="" val="3831688412"/>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340768"/>
            <a:ext cx="8892480" cy="5328592"/>
          </a:xfrm>
        </p:spPr>
        <p:txBody>
          <a:bodyPr>
            <a:noAutofit/>
          </a:bodyPr>
          <a:lstStyle/>
          <a:p>
            <a:pPr>
              <a:buClr>
                <a:schemeClr val="accent2"/>
              </a:buClr>
              <a:buFont typeface="Wingdings" panose="05000000000000000000" pitchFamily="2" charset="2"/>
              <a:buChar char="Ø"/>
            </a:pPr>
            <a:r>
              <a:rPr lang="en-US" altLang="zh-CN" sz="3600" b="1" dirty="0" smtClean="0">
                <a:solidFill>
                  <a:srgbClr val="FF0000"/>
                </a:solidFill>
                <a:latin typeface="仿宋" pitchFamily="49" charset="-122"/>
                <a:ea typeface="仿宋" pitchFamily="49" charset="-122"/>
              </a:rPr>
              <a:t>2</a:t>
            </a:r>
            <a:r>
              <a:rPr lang="zh-CN" altLang="en-US" sz="3600" b="1" dirty="0" smtClean="0">
                <a:solidFill>
                  <a:srgbClr val="FF0000"/>
                </a:solidFill>
                <a:latin typeface="仿宋" pitchFamily="49" charset="-122"/>
                <a:ea typeface="仿宋" pitchFamily="49" charset="-122"/>
              </a:rPr>
              <a:t>、建设项目</a:t>
            </a:r>
            <a:r>
              <a:rPr lang="zh-CN" altLang="en-US" sz="3600" b="1" dirty="0">
                <a:solidFill>
                  <a:srgbClr val="FF0000"/>
                </a:solidFill>
                <a:latin typeface="仿宋" pitchFamily="49" charset="-122"/>
                <a:ea typeface="仿宋" pitchFamily="49" charset="-122"/>
              </a:rPr>
              <a:t>职业病防护设施“三同时”制度落实情况：</a:t>
            </a:r>
            <a:r>
              <a:rPr lang="zh-CN" altLang="en-US" sz="3200" b="1" dirty="0">
                <a:solidFill>
                  <a:srgbClr val="0070C0"/>
                </a:solidFill>
                <a:latin typeface="仿宋" pitchFamily="49" charset="-122"/>
                <a:ea typeface="仿宋" pitchFamily="49" charset="-122"/>
              </a:rPr>
              <a:t>建设项目的职业病危害预评价报告、职业病防护设施设计、职业病危害控制效果</a:t>
            </a:r>
            <a:r>
              <a:rPr lang="zh-CN" altLang="en-US" sz="3200" b="1" dirty="0" smtClean="0">
                <a:solidFill>
                  <a:srgbClr val="0070C0"/>
                </a:solidFill>
                <a:latin typeface="仿宋" pitchFamily="49" charset="-122"/>
                <a:ea typeface="仿宋" pitchFamily="49" charset="-122"/>
              </a:rPr>
              <a:t>评价报告</a:t>
            </a:r>
            <a:r>
              <a:rPr lang="zh-CN" altLang="en-US" sz="3200" b="1" dirty="0" smtClean="0">
                <a:solidFill>
                  <a:srgbClr val="FF0000"/>
                </a:solidFill>
                <a:latin typeface="仿宋" pitchFamily="49" charset="-122"/>
                <a:ea typeface="仿宋" pitchFamily="49" charset="-122"/>
              </a:rPr>
              <a:t>是否</a:t>
            </a:r>
            <a:r>
              <a:rPr lang="zh-CN" altLang="en-US" sz="3200" b="1" dirty="0" smtClean="0">
                <a:solidFill>
                  <a:srgbClr val="0070C0"/>
                </a:solidFill>
                <a:latin typeface="仿宋" pitchFamily="49" charset="-122"/>
                <a:ea typeface="仿宋" pitchFamily="49" charset="-122"/>
              </a:rPr>
              <a:t>完成。（合理缺项）职业病危害预评价报告、控制效果评价报告由取得资质的职业卫生技术服务机构编制</a:t>
            </a:r>
            <a:endParaRPr lang="en-US" altLang="zh-CN" sz="3200" b="1" dirty="0" smtClean="0">
              <a:solidFill>
                <a:srgbClr val="0070C0"/>
              </a:solidFill>
              <a:latin typeface="仿宋" pitchFamily="49" charset="-122"/>
              <a:ea typeface="仿宋" pitchFamily="49" charset="-122"/>
            </a:endParaRPr>
          </a:p>
          <a:p>
            <a:pPr marL="109728" indent="0">
              <a:buClr>
                <a:schemeClr val="accent2"/>
              </a:buClr>
              <a:buNone/>
            </a:pPr>
            <a:r>
              <a:rPr lang="zh-CN" altLang="en-US" sz="3200" b="1" dirty="0">
                <a:solidFill>
                  <a:srgbClr val="FF0000"/>
                </a:solidFill>
                <a:latin typeface="仿宋" pitchFamily="49" charset="-122"/>
                <a:ea typeface="仿宋" pitchFamily="49" charset="-122"/>
              </a:rPr>
              <a:t>近两年有无用于用人单位生产的新建、改建和扩建或技术改造、技术引建设项目，是否落实职业卫生“三同时”。</a:t>
            </a:r>
          </a:p>
          <a:p>
            <a:pPr marL="109728" indent="0">
              <a:buClr>
                <a:schemeClr val="accent2"/>
              </a:buClr>
              <a:buNone/>
            </a:pPr>
            <a:endParaRPr lang="zh-CN" altLang="en-US" sz="3600" b="1" dirty="0">
              <a:solidFill>
                <a:srgbClr val="FF0000"/>
              </a:solidFill>
              <a:latin typeface="仿宋" pitchFamily="49" charset="-122"/>
              <a:ea typeface="仿宋"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b="0" dirty="0" smtClean="0">
                <a:solidFill>
                  <a:srgbClr val="FF0000"/>
                </a:solidFill>
                <a:latin typeface="+mj-ea"/>
                <a:ea typeface="+mj-ea"/>
              </a:rPr>
              <a:t>三、主要工作内容</a:t>
            </a:r>
            <a:r>
              <a:rPr lang="en-US" altLang="zh-CN" sz="3600" b="0" dirty="0" smtClean="0">
                <a:solidFill>
                  <a:srgbClr val="FF0000"/>
                </a:solidFill>
                <a:latin typeface="+mj-ea"/>
                <a:ea typeface="+mj-ea"/>
              </a:rPr>
              <a:t>-</a:t>
            </a:r>
            <a:r>
              <a:rPr lang="zh-CN" altLang="en-US" sz="3600" b="0" dirty="0" smtClean="0">
                <a:solidFill>
                  <a:srgbClr val="FF0000"/>
                </a:solidFill>
                <a:latin typeface="+mj-ea"/>
                <a:ea typeface="+mj-ea"/>
              </a:rPr>
              <a:t>巡查</a:t>
            </a:r>
            <a:endParaRPr lang="zh-CN" altLang="en-US" sz="3600" b="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404664"/>
            <a:ext cx="936104" cy="936104"/>
          </a:xfrm>
          <a:prstGeom prst="rect">
            <a:avLst/>
          </a:prstGeom>
          <a:noFill/>
          <a:ln w="9525">
            <a:noFill/>
            <a:miter lim="800000"/>
            <a:headEnd/>
            <a:tailEnd/>
          </a:ln>
        </p:spPr>
      </p:pic>
    </p:spTree>
    <p:extLst>
      <p:ext uri="{BB962C8B-B14F-4D97-AF65-F5344CB8AC3E}">
        <p14:creationId xmlns:p14="http://schemas.microsoft.com/office/powerpoint/2010/main" xmlns="" val="496241287"/>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340768"/>
            <a:ext cx="8892480" cy="5328592"/>
          </a:xfrm>
        </p:spPr>
        <p:txBody>
          <a:bodyPr>
            <a:noAutofit/>
          </a:bodyPr>
          <a:lstStyle/>
          <a:p>
            <a:pPr>
              <a:buClr>
                <a:schemeClr val="accent2"/>
              </a:buClr>
              <a:buFont typeface="Wingdings" panose="05000000000000000000" pitchFamily="2" charset="2"/>
              <a:buChar char="Ø"/>
            </a:pPr>
            <a:r>
              <a:rPr lang="en-US" altLang="zh-CN" sz="3600" b="1" dirty="0" smtClean="0">
                <a:solidFill>
                  <a:srgbClr val="FF0000"/>
                </a:solidFill>
                <a:latin typeface="仿宋" pitchFamily="49" charset="-122"/>
                <a:ea typeface="仿宋" pitchFamily="49" charset="-122"/>
              </a:rPr>
              <a:t>3</a:t>
            </a:r>
            <a:r>
              <a:rPr lang="zh-CN" altLang="en-US" sz="3600" b="1" dirty="0" smtClean="0">
                <a:solidFill>
                  <a:srgbClr val="FF0000"/>
                </a:solidFill>
                <a:latin typeface="仿宋" pitchFamily="49" charset="-122"/>
                <a:ea typeface="仿宋" pitchFamily="49" charset="-122"/>
              </a:rPr>
              <a:t>、工作场所职业病危害因素检测与评价情况：</a:t>
            </a:r>
            <a:endParaRPr lang="en-US" altLang="zh-CN" sz="3600" b="1" dirty="0" smtClean="0">
              <a:solidFill>
                <a:srgbClr val="FF0000"/>
              </a:solidFill>
              <a:latin typeface="仿宋" pitchFamily="49" charset="-122"/>
              <a:ea typeface="仿宋" pitchFamily="49" charset="-122"/>
            </a:endParaRPr>
          </a:p>
          <a:p>
            <a:pPr>
              <a:buClr>
                <a:schemeClr val="accent2"/>
              </a:buClr>
              <a:buNone/>
            </a:pPr>
            <a:r>
              <a:rPr lang="en-US" altLang="zh-CN" sz="3600" b="1" dirty="0" smtClean="0">
                <a:solidFill>
                  <a:srgbClr val="FF0000"/>
                </a:solidFill>
                <a:latin typeface="仿宋" pitchFamily="49" charset="-122"/>
                <a:ea typeface="仿宋" pitchFamily="49" charset="-122"/>
              </a:rPr>
              <a:t>    </a:t>
            </a:r>
            <a:r>
              <a:rPr lang="zh-CN" altLang="en-US" sz="3200" b="1" dirty="0" smtClean="0">
                <a:solidFill>
                  <a:srgbClr val="0070C0"/>
                </a:solidFill>
                <a:latin typeface="仿宋" pitchFamily="49" charset="-122"/>
                <a:ea typeface="仿宋" pitchFamily="49" charset="-122"/>
              </a:rPr>
              <a:t>是否按要求定期对作业场所职业病危害进行职业病危害因素检测，是否按要求进行职业病危害现状评价（委托有资质的职业卫生技术服务机构），结果是否上报存档并公布。检测、评价的时间、内容和程序，应当按照规定进行。存在职业病危害的用人单位每年至少进行一次职业病危害因素检测。</a:t>
            </a:r>
          </a:p>
          <a:p>
            <a:pPr marL="109728" indent="0">
              <a:buClr>
                <a:schemeClr val="accent2"/>
              </a:buClr>
              <a:buNone/>
            </a:pPr>
            <a:endParaRPr lang="zh-CN" altLang="en-US" sz="3600" b="1" dirty="0">
              <a:solidFill>
                <a:srgbClr val="FF0000"/>
              </a:solidFill>
              <a:latin typeface="仿宋" pitchFamily="49" charset="-122"/>
              <a:ea typeface="仿宋" pitchFamily="49" charset="-122"/>
            </a:endParaRPr>
          </a:p>
          <a:p>
            <a:pPr marL="109728" indent="0">
              <a:buClr>
                <a:schemeClr val="accent2"/>
              </a:buClr>
              <a:buNone/>
            </a:pPr>
            <a:endParaRPr lang="zh-CN" altLang="en-US" sz="3600" b="1" dirty="0">
              <a:solidFill>
                <a:srgbClr val="FF0000"/>
              </a:solidFill>
              <a:latin typeface="仿宋" pitchFamily="49" charset="-122"/>
              <a:ea typeface="仿宋"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b="0" dirty="0" smtClean="0">
                <a:solidFill>
                  <a:srgbClr val="FF0000"/>
                </a:solidFill>
                <a:latin typeface="+mj-ea"/>
                <a:ea typeface="+mj-ea"/>
              </a:rPr>
              <a:t>三、主要工作内容</a:t>
            </a:r>
            <a:r>
              <a:rPr lang="en-US" altLang="zh-CN" sz="3600" b="0" dirty="0" smtClean="0">
                <a:solidFill>
                  <a:srgbClr val="FF0000"/>
                </a:solidFill>
                <a:latin typeface="+mj-ea"/>
                <a:ea typeface="+mj-ea"/>
              </a:rPr>
              <a:t>-</a:t>
            </a:r>
            <a:r>
              <a:rPr lang="zh-CN" altLang="en-US" sz="3600" b="0" dirty="0" smtClean="0">
                <a:solidFill>
                  <a:srgbClr val="FF0000"/>
                </a:solidFill>
                <a:latin typeface="+mj-ea"/>
                <a:ea typeface="+mj-ea"/>
              </a:rPr>
              <a:t>巡查</a:t>
            </a:r>
            <a:endParaRPr lang="zh-CN" altLang="en-US" sz="3600" b="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404664"/>
            <a:ext cx="936104" cy="936104"/>
          </a:xfrm>
          <a:prstGeom prst="rect">
            <a:avLst/>
          </a:prstGeom>
          <a:noFill/>
          <a:ln w="9525">
            <a:noFill/>
            <a:miter lim="800000"/>
            <a:headEnd/>
            <a:tailEnd/>
          </a:ln>
        </p:spPr>
      </p:pic>
    </p:spTree>
    <p:extLst>
      <p:ext uri="{BB962C8B-B14F-4D97-AF65-F5344CB8AC3E}">
        <p14:creationId xmlns:p14="http://schemas.microsoft.com/office/powerpoint/2010/main" xmlns="" val="496241287"/>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340768"/>
            <a:ext cx="8892480" cy="5328592"/>
          </a:xfrm>
        </p:spPr>
        <p:txBody>
          <a:bodyPr>
            <a:noAutofit/>
          </a:bodyPr>
          <a:lstStyle/>
          <a:p>
            <a:pPr>
              <a:buClr>
                <a:schemeClr val="accent2"/>
              </a:buClr>
              <a:buFont typeface="Wingdings" panose="05000000000000000000" pitchFamily="2" charset="2"/>
              <a:buChar char="Ø"/>
            </a:pPr>
            <a:r>
              <a:rPr lang="en-US" altLang="zh-CN" sz="3600" b="1" dirty="0" smtClean="0">
                <a:solidFill>
                  <a:srgbClr val="FF0000"/>
                </a:solidFill>
                <a:latin typeface="仿宋" pitchFamily="49" charset="-122"/>
                <a:ea typeface="仿宋" pitchFamily="49" charset="-122"/>
              </a:rPr>
              <a:t>4</a:t>
            </a:r>
            <a:r>
              <a:rPr lang="zh-CN" altLang="en-US" sz="3600" b="1" dirty="0" smtClean="0">
                <a:solidFill>
                  <a:srgbClr val="FF0000"/>
                </a:solidFill>
                <a:latin typeface="仿宋" pitchFamily="49" charset="-122"/>
                <a:ea typeface="仿宋" pitchFamily="49" charset="-122"/>
              </a:rPr>
              <a:t>、劳动者职业健康监护档案情况：</a:t>
            </a:r>
            <a:endParaRPr lang="en-US" altLang="zh-CN" sz="3600" b="1" dirty="0" smtClean="0">
              <a:solidFill>
                <a:srgbClr val="FF0000"/>
              </a:solidFill>
              <a:latin typeface="仿宋" pitchFamily="49" charset="-122"/>
              <a:ea typeface="仿宋" pitchFamily="49" charset="-122"/>
            </a:endParaRPr>
          </a:p>
          <a:p>
            <a:pPr>
              <a:buClr>
                <a:schemeClr val="accent2"/>
              </a:buClr>
              <a:buNone/>
            </a:pPr>
            <a:r>
              <a:rPr lang="en-US" altLang="zh-CN" sz="3600" b="1" dirty="0" smtClean="0">
                <a:solidFill>
                  <a:srgbClr val="FF0000"/>
                </a:solidFill>
                <a:latin typeface="仿宋" pitchFamily="49" charset="-122"/>
                <a:ea typeface="仿宋" pitchFamily="49" charset="-122"/>
              </a:rPr>
              <a:t>    </a:t>
            </a:r>
            <a:r>
              <a:rPr lang="zh-CN" altLang="en-US" sz="3600" b="1" dirty="0" smtClean="0">
                <a:solidFill>
                  <a:srgbClr val="FF0000"/>
                </a:solidFill>
                <a:latin typeface="仿宋" pitchFamily="49" charset="-122"/>
                <a:ea typeface="仿宋" pitchFamily="49" charset="-122"/>
              </a:rPr>
              <a:t>是否</a:t>
            </a:r>
            <a:r>
              <a:rPr lang="zh-CN" altLang="en-US" sz="3600" b="1" dirty="0" smtClean="0">
                <a:solidFill>
                  <a:srgbClr val="0070C0"/>
                </a:solidFill>
                <a:latin typeface="仿宋" pitchFamily="49" charset="-122"/>
                <a:ea typeface="仿宋" pitchFamily="49" charset="-122"/>
              </a:rPr>
              <a:t>按要求建立劳动者</a:t>
            </a:r>
            <a:r>
              <a:rPr lang="zh-CN" altLang="en-US" sz="3600" b="1" dirty="0" smtClean="0">
                <a:solidFill>
                  <a:srgbClr val="FF0000"/>
                </a:solidFill>
                <a:latin typeface="仿宋" pitchFamily="49" charset="-122"/>
                <a:ea typeface="仿宋" pitchFamily="49" charset="-122"/>
              </a:rPr>
              <a:t>个人</a:t>
            </a:r>
            <a:r>
              <a:rPr lang="zh-CN" altLang="en-US" sz="3600" b="1" dirty="0" smtClean="0">
                <a:solidFill>
                  <a:srgbClr val="0070C0"/>
                </a:solidFill>
                <a:latin typeface="仿宋" pitchFamily="49" charset="-122"/>
                <a:ea typeface="仿宋" pitchFamily="49" charset="-122"/>
              </a:rPr>
              <a:t>职业健康监护档案。职业健康监护档案包括下列内容</a:t>
            </a:r>
            <a:r>
              <a:rPr lang="en-US" altLang="zh-CN" sz="3600" b="1" dirty="0" smtClean="0">
                <a:solidFill>
                  <a:srgbClr val="0070C0"/>
                </a:solidFill>
                <a:latin typeface="仿宋" pitchFamily="49" charset="-122"/>
                <a:ea typeface="仿宋" pitchFamily="49" charset="-122"/>
              </a:rPr>
              <a:t>:</a:t>
            </a:r>
          </a:p>
          <a:p>
            <a:pPr>
              <a:buClr>
                <a:schemeClr val="accent2"/>
              </a:buClr>
              <a:buNone/>
            </a:pPr>
            <a:r>
              <a:rPr lang="en-US" altLang="zh-CN" sz="2400" b="1" dirty="0" smtClean="0">
                <a:solidFill>
                  <a:srgbClr val="0070C0"/>
                </a:solidFill>
                <a:latin typeface="仿宋" pitchFamily="49" charset="-122"/>
                <a:ea typeface="仿宋" pitchFamily="49" charset="-122"/>
              </a:rPr>
              <a:t>(1)</a:t>
            </a:r>
            <a:r>
              <a:rPr lang="zh-CN" altLang="en-US" sz="2400" b="1" dirty="0" smtClean="0">
                <a:solidFill>
                  <a:srgbClr val="0070C0"/>
                </a:solidFill>
                <a:latin typeface="仿宋" pitchFamily="49" charset="-122"/>
                <a:ea typeface="仿宋" pitchFamily="49" charset="-122"/>
              </a:rPr>
              <a:t>劳动者姓名、性别、年龄、籍贯、婚姻、文化程度、嗜好等情况（基本信息）</a:t>
            </a:r>
            <a:r>
              <a:rPr lang="en-US" altLang="zh-CN" sz="2400" b="1" dirty="0" smtClean="0">
                <a:solidFill>
                  <a:srgbClr val="0070C0"/>
                </a:solidFill>
                <a:latin typeface="仿宋" pitchFamily="49" charset="-122"/>
                <a:ea typeface="仿宋" pitchFamily="49" charset="-122"/>
              </a:rPr>
              <a:t>;</a:t>
            </a:r>
          </a:p>
          <a:p>
            <a:pPr>
              <a:buClr>
                <a:schemeClr val="accent2"/>
              </a:buClr>
              <a:buNone/>
            </a:pPr>
            <a:r>
              <a:rPr lang="en-US" altLang="zh-CN" sz="2400" b="1" dirty="0" smtClean="0">
                <a:solidFill>
                  <a:srgbClr val="0070C0"/>
                </a:solidFill>
                <a:latin typeface="仿宋" pitchFamily="49" charset="-122"/>
                <a:ea typeface="仿宋" pitchFamily="49" charset="-122"/>
              </a:rPr>
              <a:t>(2)</a:t>
            </a:r>
            <a:r>
              <a:rPr lang="zh-CN" altLang="en-US" sz="2400" b="1" dirty="0" smtClean="0">
                <a:solidFill>
                  <a:srgbClr val="0070C0"/>
                </a:solidFill>
                <a:latin typeface="仿宋" pitchFamily="49" charset="-122"/>
                <a:ea typeface="仿宋" pitchFamily="49" charset="-122"/>
              </a:rPr>
              <a:t>劳动者</a:t>
            </a:r>
            <a:r>
              <a:rPr lang="zh-CN" altLang="en-US" sz="2400" b="1" dirty="0" smtClean="0">
                <a:solidFill>
                  <a:srgbClr val="FF0000"/>
                </a:solidFill>
                <a:latin typeface="仿宋" pitchFamily="49" charset="-122"/>
                <a:ea typeface="仿宋" pitchFamily="49" charset="-122"/>
              </a:rPr>
              <a:t>职业史、</a:t>
            </a:r>
            <a:r>
              <a:rPr lang="zh-CN" altLang="en-US" sz="2400" b="1" dirty="0" smtClean="0">
                <a:solidFill>
                  <a:srgbClr val="0070C0"/>
                </a:solidFill>
                <a:latin typeface="仿宋" pitchFamily="49" charset="-122"/>
                <a:ea typeface="仿宋" pitchFamily="49" charset="-122"/>
              </a:rPr>
              <a:t>既往病史和</a:t>
            </a:r>
            <a:r>
              <a:rPr lang="zh-CN" altLang="en-US" sz="2400" b="1" dirty="0" smtClean="0">
                <a:solidFill>
                  <a:srgbClr val="FF0000"/>
                </a:solidFill>
                <a:latin typeface="仿宋" pitchFamily="49" charset="-122"/>
                <a:ea typeface="仿宋" pitchFamily="49" charset="-122"/>
              </a:rPr>
              <a:t>职业病危害接触史</a:t>
            </a:r>
            <a:r>
              <a:rPr lang="en-US" altLang="zh-CN" sz="2400" b="1" dirty="0" smtClean="0">
                <a:solidFill>
                  <a:srgbClr val="0070C0"/>
                </a:solidFill>
                <a:latin typeface="仿宋" pitchFamily="49" charset="-122"/>
                <a:ea typeface="仿宋" pitchFamily="49" charset="-122"/>
              </a:rPr>
              <a:t>;</a:t>
            </a:r>
          </a:p>
          <a:p>
            <a:pPr>
              <a:buClr>
                <a:schemeClr val="accent2"/>
              </a:buClr>
              <a:buNone/>
            </a:pPr>
            <a:r>
              <a:rPr lang="en-US" altLang="zh-CN" sz="2400" b="1" dirty="0" smtClean="0">
                <a:solidFill>
                  <a:srgbClr val="0070C0"/>
                </a:solidFill>
                <a:latin typeface="仿宋" pitchFamily="49" charset="-122"/>
                <a:ea typeface="仿宋" pitchFamily="49" charset="-122"/>
              </a:rPr>
              <a:t>(3)</a:t>
            </a:r>
            <a:r>
              <a:rPr lang="zh-CN" altLang="en-US" sz="2400" b="1" dirty="0" smtClean="0">
                <a:solidFill>
                  <a:srgbClr val="0070C0"/>
                </a:solidFill>
                <a:latin typeface="仿宋" pitchFamily="49" charset="-122"/>
                <a:ea typeface="仿宋" pitchFamily="49" charset="-122"/>
              </a:rPr>
              <a:t>历次</a:t>
            </a:r>
            <a:r>
              <a:rPr lang="zh-CN" altLang="en-US" sz="2400" b="1" dirty="0" smtClean="0">
                <a:solidFill>
                  <a:srgbClr val="FF0000"/>
                </a:solidFill>
                <a:latin typeface="仿宋" pitchFamily="49" charset="-122"/>
                <a:ea typeface="仿宋" pitchFamily="49" charset="-122"/>
              </a:rPr>
              <a:t>职业健康检查</a:t>
            </a:r>
            <a:r>
              <a:rPr lang="zh-CN" altLang="en-US" sz="2400" b="1" dirty="0" smtClean="0">
                <a:solidFill>
                  <a:srgbClr val="0070C0"/>
                </a:solidFill>
                <a:latin typeface="仿宋" pitchFamily="49" charset="-122"/>
                <a:ea typeface="仿宋" pitchFamily="49" charset="-122"/>
              </a:rPr>
              <a:t>结果及处理情况</a:t>
            </a:r>
            <a:r>
              <a:rPr lang="en-US" altLang="zh-CN" sz="2400" b="1" dirty="0" smtClean="0">
                <a:solidFill>
                  <a:srgbClr val="0070C0"/>
                </a:solidFill>
                <a:latin typeface="仿宋" pitchFamily="49" charset="-122"/>
                <a:ea typeface="仿宋" pitchFamily="49" charset="-122"/>
              </a:rPr>
              <a:t>;</a:t>
            </a:r>
          </a:p>
          <a:p>
            <a:pPr>
              <a:buClr>
                <a:schemeClr val="accent2"/>
              </a:buClr>
              <a:buNone/>
            </a:pPr>
            <a:r>
              <a:rPr lang="en-US" altLang="zh-CN" sz="2400" b="1" dirty="0" smtClean="0">
                <a:solidFill>
                  <a:srgbClr val="0070C0"/>
                </a:solidFill>
                <a:latin typeface="仿宋" pitchFamily="49" charset="-122"/>
                <a:ea typeface="仿宋" pitchFamily="49" charset="-122"/>
              </a:rPr>
              <a:t>(4)</a:t>
            </a:r>
            <a:r>
              <a:rPr lang="zh-CN" altLang="en-US" sz="2400" b="1" dirty="0" smtClean="0">
                <a:solidFill>
                  <a:srgbClr val="0070C0"/>
                </a:solidFill>
                <a:latin typeface="仿宋" pitchFamily="49" charset="-122"/>
                <a:ea typeface="仿宋" pitchFamily="49" charset="-122"/>
              </a:rPr>
              <a:t>职业病诊疗资料</a:t>
            </a:r>
            <a:r>
              <a:rPr lang="en-US" altLang="zh-CN" sz="2400" b="1" dirty="0" smtClean="0">
                <a:solidFill>
                  <a:srgbClr val="0070C0"/>
                </a:solidFill>
                <a:latin typeface="仿宋" pitchFamily="49" charset="-122"/>
                <a:ea typeface="仿宋" pitchFamily="49" charset="-122"/>
              </a:rPr>
              <a:t>;</a:t>
            </a:r>
          </a:p>
          <a:p>
            <a:pPr>
              <a:buClr>
                <a:schemeClr val="accent2"/>
              </a:buClr>
              <a:buNone/>
            </a:pPr>
            <a:r>
              <a:rPr lang="en-US" altLang="zh-CN" sz="2400" b="1" dirty="0" smtClean="0">
                <a:solidFill>
                  <a:srgbClr val="0070C0"/>
                </a:solidFill>
                <a:latin typeface="仿宋" pitchFamily="49" charset="-122"/>
                <a:ea typeface="仿宋" pitchFamily="49" charset="-122"/>
              </a:rPr>
              <a:t>(5)</a:t>
            </a:r>
            <a:r>
              <a:rPr lang="zh-CN" altLang="en-US" sz="2400" b="1" dirty="0" smtClean="0">
                <a:solidFill>
                  <a:srgbClr val="0070C0"/>
                </a:solidFill>
                <a:latin typeface="仿宋" pitchFamily="49" charset="-122"/>
                <a:ea typeface="仿宋" pitchFamily="49" charset="-122"/>
              </a:rPr>
              <a:t>需要存入职业健康监护档案的其他有关资料。</a:t>
            </a:r>
          </a:p>
          <a:p>
            <a:pPr marL="109728" indent="0">
              <a:buClr>
                <a:schemeClr val="accent2"/>
              </a:buClr>
              <a:buNone/>
            </a:pPr>
            <a:endParaRPr lang="zh-CN" altLang="en-US" sz="3600" b="1" dirty="0">
              <a:solidFill>
                <a:srgbClr val="FF0000"/>
              </a:solidFill>
              <a:latin typeface="仿宋" pitchFamily="49" charset="-122"/>
              <a:ea typeface="仿宋" pitchFamily="49" charset="-122"/>
            </a:endParaRPr>
          </a:p>
          <a:p>
            <a:pPr marL="109728" indent="0">
              <a:buClr>
                <a:schemeClr val="accent2"/>
              </a:buClr>
              <a:buNone/>
            </a:pPr>
            <a:endParaRPr lang="zh-CN" altLang="en-US" sz="3600" b="1" dirty="0">
              <a:solidFill>
                <a:srgbClr val="FF0000"/>
              </a:solidFill>
              <a:latin typeface="仿宋" pitchFamily="49" charset="-122"/>
              <a:ea typeface="仿宋"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b="0" dirty="0" smtClean="0">
                <a:solidFill>
                  <a:srgbClr val="FF0000"/>
                </a:solidFill>
                <a:latin typeface="+mj-ea"/>
                <a:ea typeface="+mj-ea"/>
              </a:rPr>
              <a:t>三、主要工作内容</a:t>
            </a:r>
            <a:r>
              <a:rPr lang="en-US" altLang="zh-CN" sz="3600" b="0" dirty="0" smtClean="0">
                <a:solidFill>
                  <a:srgbClr val="FF0000"/>
                </a:solidFill>
                <a:latin typeface="+mj-ea"/>
                <a:ea typeface="+mj-ea"/>
              </a:rPr>
              <a:t>-</a:t>
            </a:r>
            <a:r>
              <a:rPr lang="zh-CN" altLang="en-US" sz="3600" b="0" dirty="0" smtClean="0">
                <a:solidFill>
                  <a:srgbClr val="FF0000"/>
                </a:solidFill>
                <a:latin typeface="+mj-ea"/>
                <a:ea typeface="+mj-ea"/>
              </a:rPr>
              <a:t>巡查</a:t>
            </a:r>
            <a:endParaRPr lang="zh-CN" altLang="en-US" sz="3600" b="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404664"/>
            <a:ext cx="936104" cy="936104"/>
          </a:xfrm>
          <a:prstGeom prst="rect">
            <a:avLst/>
          </a:prstGeom>
          <a:noFill/>
          <a:ln w="9525">
            <a:noFill/>
            <a:miter lim="800000"/>
            <a:headEnd/>
            <a:tailEnd/>
          </a:ln>
        </p:spPr>
      </p:pic>
    </p:spTree>
    <p:extLst>
      <p:ext uri="{BB962C8B-B14F-4D97-AF65-F5344CB8AC3E}">
        <p14:creationId xmlns:p14="http://schemas.microsoft.com/office/powerpoint/2010/main" xmlns="" val="496241287"/>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340768"/>
            <a:ext cx="8892480" cy="5328592"/>
          </a:xfrm>
        </p:spPr>
        <p:txBody>
          <a:bodyPr>
            <a:noAutofit/>
          </a:bodyPr>
          <a:lstStyle/>
          <a:p>
            <a:pPr>
              <a:buClr>
                <a:schemeClr val="accent2"/>
              </a:buClr>
              <a:buFont typeface="Wingdings" panose="05000000000000000000" pitchFamily="2" charset="2"/>
              <a:buChar char="Ø"/>
            </a:pPr>
            <a:r>
              <a:rPr lang="en-US" altLang="zh-CN" sz="3600" b="1" dirty="0" smtClean="0">
                <a:solidFill>
                  <a:srgbClr val="FF0000"/>
                </a:solidFill>
                <a:latin typeface="仿宋" pitchFamily="49" charset="-122"/>
                <a:ea typeface="仿宋" pitchFamily="49" charset="-122"/>
              </a:rPr>
              <a:t>5</a:t>
            </a:r>
            <a:r>
              <a:rPr lang="zh-CN" altLang="en-US" sz="3600" b="1" dirty="0" smtClean="0">
                <a:solidFill>
                  <a:srgbClr val="FF0000"/>
                </a:solidFill>
                <a:latin typeface="仿宋" pitchFamily="49" charset="-122"/>
                <a:ea typeface="仿宋" pitchFamily="49" charset="-122"/>
              </a:rPr>
              <a:t>、工作场所异常情况（粉尘、噪声等）：</a:t>
            </a:r>
            <a:endParaRPr lang="en-US" altLang="zh-CN" sz="3600" b="1" dirty="0" smtClean="0">
              <a:solidFill>
                <a:srgbClr val="FF0000"/>
              </a:solidFill>
              <a:latin typeface="仿宋" pitchFamily="49" charset="-122"/>
              <a:ea typeface="仿宋" pitchFamily="49" charset="-122"/>
            </a:endParaRPr>
          </a:p>
          <a:p>
            <a:pPr>
              <a:buClr>
                <a:schemeClr val="accent2"/>
              </a:buClr>
              <a:buNone/>
            </a:pPr>
            <a:r>
              <a:rPr lang="en-US" altLang="zh-CN" sz="2400" b="1" dirty="0" smtClean="0">
                <a:solidFill>
                  <a:srgbClr val="0070C0"/>
                </a:solidFill>
                <a:latin typeface="仿宋" pitchFamily="49" charset="-122"/>
                <a:ea typeface="仿宋" pitchFamily="49" charset="-122"/>
              </a:rPr>
              <a:t>(1)</a:t>
            </a:r>
            <a:r>
              <a:rPr lang="zh-CN" altLang="en-US" sz="2400" b="1" dirty="0" smtClean="0">
                <a:solidFill>
                  <a:srgbClr val="0070C0"/>
                </a:solidFill>
                <a:latin typeface="仿宋" pitchFamily="49" charset="-122"/>
                <a:ea typeface="仿宋" pitchFamily="49" charset="-122"/>
              </a:rPr>
              <a:t>防护设施运转（通风、除尘、排毒）</a:t>
            </a:r>
            <a:r>
              <a:rPr lang="en-US" altLang="zh-CN" sz="2400" b="1" dirty="0" smtClean="0">
                <a:solidFill>
                  <a:srgbClr val="0070C0"/>
                </a:solidFill>
                <a:latin typeface="仿宋" pitchFamily="49" charset="-122"/>
                <a:ea typeface="仿宋" pitchFamily="49" charset="-122"/>
              </a:rPr>
              <a:t>;</a:t>
            </a:r>
          </a:p>
          <a:p>
            <a:pPr>
              <a:buClr>
                <a:schemeClr val="accent2"/>
              </a:buClr>
              <a:buNone/>
            </a:pPr>
            <a:r>
              <a:rPr lang="en-US" altLang="zh-CN" sz="2400" b="1" dirty="0" smtClean="0">
                <a:solidFill>
                  <a:srgbClr val="0070C0"/>
                </a:solidFill>
                <a:latin typeface="仿宋" pitchFamily="49" charset="-122"/>
                <a:ea typeface="仿宋" pitchFamily="49" charset="-122"/>
              </a:rPr>
              <a:t>(2)</a:t>
            </a:r>
            <a:r>
              <a:rPr lang="zh-CN" altLang="en-US" sz="2400" b="1" dirty="0" smtClean="0">
                <a:solidFill>
                  <a:srgbClr val="0070C0"/>
                </a:solidFill>
                <a:latin typeface="仿宋" pitchFamily="49" charset="-122"/>
                <a:ea typeface="仿宋" pitchFamily="49" charset="-122"/>
              </a:rPr>
              <a:t>劳动者防护用品佩戴</a:t>
            </a:r>
            <a:r>
              <a:rPr lang="en-US" altLang="zh-CN" sz="2400" b="1" dirty="0" smtClean="0">
                <a:solidFill>
                  <a:srgbClr val="0070C0"/>
                </a:solidFill>
                <a:latin typeface="仿宋" pitchFamily="49" charset="-122"/>
                <a:ea typeface="仿宋" pitchFamily="49" charset="-122"/>
              </a:rPr>
              <a:t>;</a:t>
            </a:r>
          </a:p>
          <a:p>
            <a:pPr>
              <a:buClr>
                <a:schemeClr val="accent2"/>
              </a:buClr>
              <a:buNone/>
            </a:pPr>
            <a:r>
              <a:rPr lang="en-US" altLang="zh-CN" sz="2400" b="1" dirty="0" smtClean="0">
                <a:solidFill>
                  <a:srgbClr val="0070C0"/>
                </a:solidFill>
                <a:latin typeface="仿宋" pitchFamily="49" charset="-122"/>
                <a:ea typeface="仿宋" pitchFamily="49" charset="-122"/>
              </a:rPr>
              <a:t>(3)</a:t>
            </a:r>
            <a:r>
              <a:rPr lang="zh-CN" altLang="en-US" sz="2400" b="1" dirty="0" smtClean="0">
                <a:solidFill>
                  <a:srgbClr val="0070C0"/>
                </a:solidFill>
                <a:latin typeface="仿宋" pitchFamily="49" charset="-122"/>
                <a:ea typeface="仿宋" pitchFamily="49" charset="-122"/>
              </a:rPr>
              <a:t>应急</a:t>
            </a:r>
            <a:r>
              <a:rPr lang="zh-CN" altLang="en-US" sz="2400" b="1" smtClean="0">
                <a:solidFill>
                  <a:srgbClr val="0070C0"/>
                </a:solidFill>
                <a:latin typeface="仿宋" pitchFamily="49" charset="-122"/>
                <a:ea typeface="仿宋" pitchFamily="49" charset="-122"/>
              </a:rPr>
              <a:t>设施（报警装置、洗</a:t>
            </a:r>
            <a:r>
              <a:rPr lang="zh-CN" altLang="en-US" sz="2400" b="1" dirty="0" smtClean="0">
                <a:solidFill>
                  <a:srgbClr val="0070C0"/>
                </a:solidFill>
                <a:latin typeface="仿宋" pitchFamily="49" charset="-122"/>
                <a:ea typeface="仿宋" pitchFamily="49" charset="-122"/>
              </a:rPr>
              <a:t>眼器、洗手、冲淋设施）</a:t>
            </a:r>
            <a:r>
              <a:rPr lang="en-US" altLang="zh-CN" sz="2400" b="1" dirty="0" smtClean="0">
                <a:solidFill>
                  <a:srgbClr val="0070C0"/>
                </a:solidFill>
                <a:latin typeface="仿宋" pitchFamily="49" charset="-122"/>
                <a:ea typeface="仿宋" pitchFamily="49" charset="-122"/>
              </a:rPr>
              <a:t>;</a:t>
            </a:r>
          </a:p>
          <a:p>
            <a:pPr>
              <a:buClr>
                <a:schemeClr val="accent2"/>
              </a:buClr>
              <a:buNone/>
            </a:pPr>
            <a:r>
              <a:rPr lang="en-US" altLang="zh-CN" sz="2400" b="1" dirty="0" smtClean="0">
                <a:solidFill>
                  <a:srgbClr val="0070C0"/>
                </a:solidFill>
                <a:latin typeface="仿宋" pitchFamily="49" charset="-122"/>
                <a:ea typeface="仿宋" pitchFamily="49" charset="-122"/>
              </a:rPr>
              <a:t>(4)</a:t>
            </a:r>
            <a:r>
              <a:rPr lang="zh-CN" altLang="en-US" sz="2400" b="1" dirty="0" smtClean="0">
                <a:solidFill>
                  <a:srgbClr val="0070C0"/>
                </a:solidFill>
                <a:latin typeface="仿宋" pitchFamily="49" charset="-122"/>
                <a:ea typeface="仿宋" pitchFamily="49" charset="-122"/>
              </a:rPr>
              <a:t>急救设备、药品</a:t>
            </a:r>
            <a:r>
              <a:rPr lang="en-US" altLang="zh-CN" sz="2400" b="1" dirty="0" smtClean="0">
                <a:solidFill>
                  <a:srgbClr val="0070C0"/>
                </a:solidFill>
                <a:latin typeface="仿宋" pitchFamily="49" charset="-122"/>
                <a:ea typeface="仿宋" pitchFamily="49" charset="-122"/>
              </a:rPr>
              <a:t>;</a:t>
            </a:r>
          </a:p>
          <a:p>
            <a:pPr>
              <a:buClr>
                <a:schemeClr val="accent2"/>
              </a:buClr>
              <a:buNone/>
            </a:pPr>
            <a:r>
              <a:rPr lang="en-US" altLang="zh-CN" sz="2400" b="1" dirty="0" smtClean="0">
                <a:solidFill>
                  <a:srgbClr val="0070C0"/>
                </a:solidFill>
                <a:latin typeface="仿宋" pitchFamily="49" charset="-122"/>
                <a:ea typeface="仿宋" pitchFamily="49" charset="-122"/>
              </a:rPr>
              <a:t>(5)</a:t>
            </a:r>
            <a:r>
              <a:rPr lang="zh-CN" altLang="en-US" sz="2400" b="1" dirty="0" smtClean="0">
                <a:solidFill>
                  <a:srgbClr val="0070C0"/>
                </a:solidFill>
                <a:latin typeface="仿宋" pitchFamily="49" charset="-122"/>
                <a:ea typeface="仿宋" pitchFamily="49" charset="-122"/>
              </a:rPr>
              <a:t>警示标识、职业病危害告知卡、撤离标志、风向标等；</a:t>
            </a:r>
            <a:endParaRPr lang="en-US" altLang="zh-CN" sz="2400" b="1" dirty="0" smtClean="0">
              <a:solidFill>
                <a:srgbClr val="0070C0"/>
              </a:solidFill>
              <a:latin typeface="仿宋" pitchFamily="49" charset="-122"/>
              <a:ea typeface="仿宋" pitchFamily="49" charset="-122"/>
            </a:endParaRPr>
          </a:p>
          <a:p>
            <a:pPr marL="109728" indent="0">
              <a:buClr>
                <a:schemeClr val="accent2"/>
              </a:buClr>
              <a:buNone/>
            </a:pPr>
            <a:r>
              <a:rPr lang="zh-CN" altLang="en-US" sz="2400" b="1" dirty="0" smtClean="0">
                <a:solidFill>
                  <a:srgbClr val="0070C0"/>
                </a:solidFill>
                <a:latin typeface="仿宋" pitchFamily="49" charset="-122"/>
                <a:ea typeface="仿宋" pitchFamily="49" charset="-122"/>
              </a:rPr>
              <a:t>（</a:t>
            </a:r>
            <a:r>
              <a:rPr lang="en-US" altLang="zh-CN" sz="2400" b="1" dirty="0" smtClean="0">
                <a:solidFill>
                  <a:srgbClr val="0070C0"/>
                </a:solidFill>
                <a:latin typeface="仿宋" pitchFamily="49" charset="-122"/>
                <a:ea typeface="仿宋" pitchFamily="49" charset="-122"/>
              </a:rPr>
              <a:t>6</a:t>
            </a:r>
            <a:r>
              <a:rPr lang="zh-CN" altLang="en-US" sz="2400" b="1" dirty="0" smtClean="0">
                <a:solidFill>
                  <a:srgbClr val="0070C0"/>
                </a:solidFill>
                <a:latin typeface="仿宋" pitchFamily="49" charset="-122"/>
                <a:ea typeface="仿宋" pitchFamily="49" charset="-122"/>
              </a:rPr>
              <a:t>）人员伤亡、紧急事件、使用淘汰、禁止的工艺等其他异常情况。</a:t>
            </a:r>
            <a:endParaRPr lang="zh-CN" altLang="en-US" sz="2400" b="1" dirty="0">
              <a:solidFill>
                <a:srgbClr val="0070C0"/>
              </a:solidFill>
              <a:latin typeface="仿宋" pitchFamily="49" charset="-122"/>
              <a:ea typeface="仿宋" pitchFamily="49" charset="-122"/>
            </a:endParaRPr>
          </a:p>
          <a:p>
            <a:pPr marL="109728" indent="0">
              <a:buClr>
                <a:schemeClr val="accent2"/>
              </a:buClr>
              <a:buNone/>
            </a:pPr>
            <a:endParaRPr lang="zh-CN" altLang="en-US" sz="3600" b="1" dirty="0">
              <a:solidFill>
                <a:srgbClr val="FF0000"/>
              </a:solidFill>
              <a:latin typeface="仿宋" pitchFamily="49" charset="-122"/>
              <a:ea typeface="仿宋"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b="0" dirty="0" smtClean="0">
                <a:solidFill>
                  <a:srgbClr val="FF0000"/>
                </a:solidFill>
                <a:latin typeface="+mj-ea"/>
                <a:ea typeface="+mj-ea"/>
              </a:rPr>
              <a:t>三、主要工作内容</a:t>
            </a:r>
            <a:r>
              <a:rPr lang="en-US" altLang="zh-CN" sz="3600" b="0" dirty="0" smtClean="0">
                <a:solidFill>
                  <a:srgbClr val="FF0000"/>
                </a:solidFill>
                <a:latin typeface="+mj-ea"/>
                <a:ea typeface="+mj-ea"/>
              </a:rPr>
              <a:t>-</a:t>
            </a:r>
            <a:r>
              <a:rPr lang="zh-CN" altLang="en-US" sz="3600" b="0" dirty="0" smtClean="0">
                <a:solidFill>
                  <a:srgbClr val="FF0000"/>
                </a:solidFill>
                <a:latin typeface="+mj-ea"/>
                <a:ea typeface="+mj-ea"/>
              </a:rPr>
              <a:t>巡查</a:t>
            </a:r>
            <a:endParaRPr lang="zh-CN" altLang="en-US" sz="3600" b="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404664"/>
            <a:ext cx="936104" cy="936104"/>
          </a:xfrm>
          <a:prstGeom prst="rect">
            <a:avLst/>
          </a:prstGeom>
          <a:noFill/>
          <a:ln w="9525">
            <a:noFill/>
            <a:miter lim="800000"/>
            <a:headEnd/>
            <a:tailEnd/>
          </a:ln>
        </p:spPr>
      </p:pic>
    </p:spTree>
    <p:extLst>
      <p:ext uri="{BB962C8B-B14F-4D97-AF65-F5344CB8AC3E}">
        <p14:creationId xmlns:p14="http://schemas.microsoft.com/office/powerpoint/2010/main" xmlns="" val="496241287"/>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340768"/>
            <a:ext cx="8892480" cy="5328592"/>
          </a:xfrm>
        </p:spPr>
        <p:txBody>
          <a:bodyPr>
            <a:noAutofit/>
          </a:bodyPr>
          <a:lstStyle/>
          <a:p>
            <a:pPr>
              <a:buClr>
                <a:schemeClr val="accent2"/>
              </a:buClr>
              <a:buFont typeface="Wingdings" panose="05000000000000000000" pitchFamily="2" charset="2"/>
              <a:buChar char="Ø"/>
            </a:pPr>
            <a:r>
              <a:rPr lang="en-US" altLang="zh-CN" sz="3600" b="1" dirty="0" smtClean="0">
                <a:solidFill>
                  <a:srgbClr val="FF0000"/>
                </a:solidFill>
                <a:latin typeface="仿宋" pitchFamily="49" charset="-122"/>
                <a:ea typeface="仿宋" pitchFamily="49" charset="-122"/>
              </a:rPr>
              <a:t>6</a:t>
            </a:r>
            <a:r>
              <a:rPr lang="zh-CN" altLang="en-US" sz="3600" b="1" dirty="0" smtClean="0">
                <a:solidFill>
                  <a:srgbClr val="FF0000"/>
                </a:solidFill>
                <a:latin typeface="仿宋" pitchFamily="49" charset="-122"/>
                <a:ea typeface="仿宋" pitchFamily="49" charset="-122"/>
              </a:rPr>
              <a:t>、群众投诉举报情况：</a:t>
            </a:r>
            <a:endParaRPr lang="en-US" altLang="zh-CN" sz="3600" b="1" dirty="0" smtClean="0">
              <a:solidFill>
                <a:srgbClr val="FF0000"/>
              </a:solidFill>
              <a:latin typeface="仿宋" pitchFamily="49" charset="-122"/>
              <a:ea typeface="仿宋" pitchFamily="49" charset="-122"/>
            </a:endParaRPr>
          </a:p>
          <a:p>
            <a:pPr>
              <a:buClr>
                <a:schemeClr val="accent2"/>
              </a:buClr>
              <a:buNone/>
            </a:pPr>
            <a:r>
              <a:rPr lang="en-US" altLang="zh-CN" sz="2400" b="1" dirty="0" smtClean="0">
                <a:solidFill>
                  <a:srgbClr val="0070C0"/>
                </a:solidFill>
                <a:latin typeface="仿宋" pitchFamily="49" charset="-122"/>
                <a:ea typeface="仿宋" pitchFamily="49" charset="-122"/>
              </a:rPr>
              <a:t>(1)</a:t>
            </a:r>
            <a:r>
              <a:rPr lang="zh-CN" altLang="en-US" sz="2400" b="1" dirty="0" smtClean="0">
                <a:solidFill>
                  <a:srgbClr val="0070C0"/>
                </a:solidFill>
                <a:latin typeface="仿宋" pitchFamily="49" charset="-122"/>
                <a:ea typeface="仿宋" pitchFamily="49" charset="-122"/>
              </a:rPr>
              <a:t>设置责任人：专兼职人员</a:t>
            </a:r>
            <a:r>
              <a:rPr lang="en-US" altLang="zh-CN" sz="2400" b="1" dirty="0" smtClean="0">
                <a:solidFill>
                  <a:srgbClr val="0070C0"/>
                </a:solidFill>
                <a:latin typeface="仿宋" pitchFamily="49" charset="-122"/>
                <a:ea typeface="仿宋" pitchFamily="49" charset="-122"/>
              </a:rPr>
              <a:t>;</a:t>
            </a:r>
          </a:p>
          <a:p>
            <a:pPr>
              <a:buClr>
                <a:schemeClr val="accent2"/>
              </a:buClr>
              <a:buNone/>
            </a:pPr>
            <a:r>
              <a:rPr lang="en-US" altLang="zh-CN" sz="2400" b="1" dirty="0" smtClean="0">
                <a:solidFill>
                  <a:srgbClr val="0070C0"/>
                </a:solidFill>
                <a:latin typeface="仿宋" pitchFamily="49" charset="-122"/>
                <a:ea typeface="仿宋" pitchFamily="49" charset="-122"/>
              </a:rPr>
              <a:t>(2)</a:t>
            </a:r>
            <a:r>
              <a:rPr lang="zh-CN" altLang="en-US" sz="2400" b="1" dirty="0" smtClean="0">
                <a:solidFill>
                  <a:srgbClr val="0070C0"/>
                </a:solidFill>
                <a:latin typeface="仿宋" pitchFamily="49" charset="-122"/>
                <a:ea typeface="仿宋" pitchFamily="49" charset="-122"/>
              </a:rPr>
              <a:t>信息畅通：公布举报电话（做好记录）、信箱、来访登记等</a:t>
            </a:r>
            <a:r>
              <a:rPr lang="en-US" altLang="zh-CN" sz="2400" b="1" dirty="0" smtClean="0">
                <a:solidFill>
                  <a:srgbClr val="0070C0"/>
                </a:solidFill>
                <a:latin typeface="仿宋" pitchFamily="49" charset="-122"/>
                <a:ea typeface="仿宋" pitchFamily="49" charset="-122"/>
              </a:rPr>
              <a:t>;</a:t>
            </a:r>
          </a:p>
          <a:p>
            <a:pPr>
              <a:buClr>
                <a:schemeClr val="accent2"/>
              </a:buClr>
              <a:buNone/>
            </a:pPr>
            <a:r>
              <a:rPr lang="zh-CN" altLang="en-US" sz="2400" b="1" dirty="0" smtClean="0">
                <a:solidFill>
                  <a:srgbClr val="0070C0"/>
                </a:solidFill>
                <a:latin typeface="仿宋" pitchFamily="49" charset="-122"/>
                <a:ea typeface="仿宋" pitchFamily="49" charset="-122"/>
              </a:rPr>
              <a:t>（</a:t>
            </a:r>
            <a:r>
              <a:rPr lang="en-US" altLang="zh-CN" sz="2400" b="1" dirty="0" smtClean="0">
                <a:solidFill>
                  <a:srgbClr val="0070C0"/>
                </a:solidFill>
                <a:latin typeface="仿宋" pitchFamily="49" charset="-122"/>
                <a:ea typeface="仿宋" pitchFamily="49" charset="-122"/>
              </a:rPr>
              <a:t>3</a:t>
            </a:r>
            <a:r>
              <a:rPr lang="zh-CN" altLang="en-US" sz="2400" b="1" dirty="0" smtClean="0">
                <a:solidFill>
                  <a:srgbClr val="0070C0"/>
                </a:solidFill>
                <a:latin typeface="仿宋" pitchFamily="49" charset="-122"/>
                <a:ea typeface="仿宋" pitchFamily="49" charset="-122"/>
              </a:rPr>
              <a:t>）保密、保护制度等；</a:t>
            </a:r>
            <a:endParaRPr lang="en-US" altLang="zh-CN" sz="2400" b="1" dirty="0" smtClean="0">
              <a:solidFill>
                <a:srgbClr val="0070C0"/>
              </a:solidFill>
              <a:latin typeface="仿宋" pitchFamily="49" charset="-122"/>
              <a:ea typeface="仿宋" pitchFamily="49" charset="-122"/>
            </a:endParaRPr>
          </a:p>
          <a:p>
            <a:pPr>
              <a:buClr>
                <a:schemeClr val="accent2"/>
              </a:buClr>
              <a:buNone/>
            </a:pPr>
            <a:r>
              <a:rPr lang="zh-CN" altLang="en-US" sz="2400" b="1" dirty="0" smtClean="0">
                <a:solidFill>
                  <a:srgbClr val="0070C0"/>
                </a:solidFill>
                <a:latin typeface="仿宋" pitchFamily="49" charset="-122"/>
                <a:ea typeface="仿宋" pitchFamily="49" charset="-122"/>
              </a:rPr>
              <a:t>（</a:t>
            </a:r>
            <a:r>
              <a:rPr lang="en-US" altLang="zh-CN" sz="2400" b="1" dirty="0" smtClean="0">
                <a:solidFill>
                  <a:srgbClr val="0070C0"/>
                </a:solidFill>
                <a:latin typeface="仿宋" pitchFamily="49" charset="-122"/>
                <a:ea typeface="仿宋" pitchFamily="49" charset="-122"/>
              </a:rPr>
              <a:t>4</a:t>
            </a:r>
            <a:r>
              <a:rPr lang="zh-CN" altLang="en-US" sz="2400" b="1" dirty="0" smtClean="0">
                <a:solidFill>
                  <a:srgbClr val="0070C0"/>
                </a:solidFill>
                <a:latin typeface="仿宋" pitchFamily="49" charset="-122"/>
                <a:ea typeface="仿宋" pitchFamily="49" charset="-122"/>
              </a:rPr>
              <a:t>）及时上报制度及执行。</a:t>
            </a:r>
            <a:endParaRPr lang="en-US" altLang="zh-CN" sz="2400" b="1" dirty="0" smtClean="0">
              <a:solidFill>
                <a:srgbClr val="0070C0"/>
              </a:solidFill>
              <a:latin typeface="仿宋" pitchFamily="49" charset="-122"/>
              <a:ea typeface="仿宋" pitchFamily="49" charset="-122"/>
            </a:endParaRPr>
          </a:p>
          <a:p>
            <a:pPr>
              <a:buClr>
                <a:schemeClr val="accent2"/>
              </a:buClr>
              <a:buNone/>
            </a:pPr>
            <a:endParaRPr lang="en-US" altLang="zh-CN" sz="2400" b="1" dirty="0" smtClean="0">
              <a:latin typeface="仿宋" pitchFamily="49" charset="-122"/>
              <a:ea typeface="仿宋" pitchFamily="49" charset="-122"/>
            </a:endParaRPr>
          </a:p>
          <a:p>
            <a:pPr>
              <a:buClr>
                <a:schemeClr val="accent2"/>
              </a:buClr>
              <a:buNone/>
            </a:pPr>
            <a:r>
              <a:rPr lang="zh-CN" altLang="en-US" sz="2400" b="1" dirty="0" smtClean="0">
                <a:latin typeface="仿宋" pitchFamily="49" charset="-122"/>
                <a:ea typeface="仿宋" pitchFamily="49" charset="-122"/>
              </a:rPr>
              <a:t>    上述第</a:t>
            </a:r>
            <a:r>
              <a:rPr lang="en-US" altLang="zh-CN" sz="2400" b="1" dirty="0" smtClean="0">
                <a:latin typeface="仿宋" pitchFamily="49" charset="-122"/>
                <a:ea typeface="仿宋" pitchFamily="49" charset="-122"/>
              </a:rPr>
              <a:t>1-4</a:t>
            </a:r>
            <a:r>
              <a:rPr lang="zh-CN" altLang="en-US" sz="2400" b="1" dirty="0" smtClean="0">
                <a:latin typeface="仿宋" pitchFamily="49" charset="-122"/>
                <a:ea typeface="仿宋" pitchFamily="49" charset="-122"/>
              </a:rPr>
              <a:t>项巡查方式为检查资料有无（非建设项目第</a:t>
            </a:r>
            <a:r>
              <a:rPr lang="en-US" altLang="zh-CN" sz="2400" b="1" dirty="0" smtClean="0">
                <a:latin typeface="仿宋" pitchFamily="49" charset="-122"/>
                <a:ea typeface="仿宋" pitchFamily="49" charset="-122"/>
              </a:rPr>
              <a:t>2</a:t>
            </a:r>
            <a:r>
              <a:rPr lang="zh-CN" altLang="en-US" sz="2400" b="1" dirty="0" smtClean="0">
                <a:latin typeface="仿宋" pitchFamily="49" charset="-122"/>
                <a:ea typeface="仿宋" pitchFamily="49" charset="-122"/>
              </a:rPr>
              <a:t>项可为合理缺项），第</a:t>
            </a:r>
            <a:r>
              <a:rPr lang="en-US" altLang="zh-CN" sz="2400" b="1" dirty="0" smtClean="0">
                <a:latin typeface="仿宋" pitchFamily="49" charset="-122"/>
                <a:ea typeface="仿宋" pitchFamily="49" charset="-122"/>
              </a:rPr>
              <a:t>5-6</a:t>
            </a:r>
            <a:r>
              <a:rPr lang="zh-CN" altLang="en-US" sz="2400" b="1" dirty="0" smtClean="0">
                <a:latin typeface="仿宋" pitchFamily="49" charset="-122"/>
                <a:ea typeface="仿宋" pitchFamily="49" charset="-122"/>
              </a:rPr>
              <a:t>项为发现线索。</a:t>
            </a:r>
            <a:endParaRPr lang="zh-CN" altLang="en-US" sz="2400" b="1" dirty="0">
              <a:latin typeface="仿宋" pitchFamily="49" charset="-122"/>
              <a:ea typeface="仿宋" pitchFamily="49" charset="-122"/>
            </a:endParaRPr>
          </a:p>
          <a:p>
            <a:pPr marL="109728" indent="0">
              <a:buClr>
                <a:schemeClr val="accent2"/>
              </a:buClr>
              <a:buNone/>
            </a:pPr>
            <a:endParaRPr lang="zh-CN" altLang="en-US" sz="3600" b="1" dirty="0">
              <a:solidFill>
                <a:srgbClr val="FF0000"/>
              </a:solidFill>
              <a:latin typeface="仿宋" pitchFamily="49" charset="-122"/>
              <a:ea typeface="仿宋"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b="0" dirty="0" smtClean="0">
                <a:solidFill>
                  <a:srgbClr val="FF0000"/>
                </a:solidFill>
                <a:latin typeface="+mj-ea"/>
                <a:ea typeface="+mj-ea"/>
              </a:rPr>
              <a:t>三、主要工作内容</a:t>
            </a:r>
            <a:r>
              <a:rPr lang="en-US" altLang="zh-CN" sz="3600" b="0" dirty="0" smtClean="0">
                <a:solidFill>
                  <a:srgbClr val="FF0000"/>
                </a:solidFill>
                <a:latin typeface="+mj-ea"/>
                <a:ea typeface="+mj-ea"/>
              </a:rPr>
              <a:t>-</a:t>
            </a:r>
            <a:r>
              <a:rPr lang="zh-CN" altLang="en-US" sz="3600" b="0" dirty="0" smtClean="0">
                <a:solidFill>
                  <a:srgbClr val="FF0000"/>
                </a:solidFill>
                <a:latin typeface="+mj-ea"/>
                <a:ea typeface="+mj-ea"/>
              </a:rPr>
              <a:t>巡查</a:t>
            </a:r>
            <a:endParaRPr lang="zh-CN" altLang="en-US" sz="3600" b="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404664"/>
            <a:ext cx="936104" cy="936104"/>
          </a:xfrm>
          <a:prstGeom prst="rect">
            <a:avLst/>
          </a:prstGeom>
          <a:noFill/>
          <a:ln w="9525">
            <a:noFill/>
            <a:miter lim="800000"/>
            <a:headEnd/>
            <a:tailEnd/>
          </a:ln>
        </p:spPr>
      </p:pic>
    </p:spTree>
    <p:extLst>
      <p:ext uri="{BB962C8B-B14F-4D97-AF65-F5344CB8AC3E}">
        <p14:creationId xmlns:p14="http://schemas.microsoft.com/office/powerpoint/2010/main" xmlns="" val="496241287"/>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p:cNvGraphicFramePr>
            <a:graphicFrameLocks noGrp="1"/>
          </p:cNvGraphicFramePr>
          <p:nvPr>
            <p:ph idx="1"/>
          </p:nvPr>
        </p:nvGraphicFramePr>
        <p:xfrm>
          <a:off x="250824" y="1844824"/>
          <a:ext cx="8353625" cy="3606800"/>
        </p:xfrm>
        <a:graphic>
          <a:graphicData uri="http://schemas.openxmlformats.org/drawingml/2006/table">
            <a:tbl>
              <a:tblPr firstRow="1" bandRow="1">
                <a:tableStyleId>{5C22544A-7EE6-4342-B048-85BDC9FD1C3A}</a:tableStyleId>
              </a:tblPr>
              <a:tblGrid>
                <a:gridCol w="802084"/>
                <a:gridCol w="961571"/>
                <a:gridCol w="4246939"/>
                <a:gridCol w="1411690"/>
                <a:gridCol w="931341"/>
              </a:tblGrid>
              <a:tr h="370840">
                <a:tc gridSpan="2">
                  <a:txBody>
                    <a:bodyPr/>
                    <a:lstStyle/>
                    <a:p>
                      <a:pPr algn="ctr"/>
                      <a:r>
                        <a:rPr kumimoji="0" lang="zh-CN" altLang="zh-CN" sz="1800" b="1" kern="1200" dirty="0" smtClean="0">
                          <a:solidFill>
                            <a:schemeClr val="lt1"/>
                          </a:solidFill>
                          <a:latin typeface="+mn-lt"/>
                          <a:ea typeface="+mn-ea"/>
                          <a:cs typeface="+mn-cs"/>
                        </a:rPr>
                        <a:t>用人单位名称</a:t>
                      </a:r>
                      <a:endParaRPr lang="zh-CN" altLang="en-US" b="1" dirty="0"/>
                    </a:p>
                  </a:txBody>
                  <a:tcPr>
                    <a:lnR w="12700" cap="flat" cmpd="sng" algn="ctr">
                      <a:solidFill>
                        <a:schemeClr val="tx1"/>
                      </a:solidFill>
                      <a:prstDash val="solid"/>
                      <a:round/>
                      <a:headEnd type="none" w="med" len="med"/>
                      <a:tailEnd type="none" w="med" len="med"/>
                    </a:lnR>
                  </a:tcPr>
                </a:tc>
                <a:tc hMerge="1">
                  <a:txBody>
                    <a:bodyPr/>
                    <a:lstStyle/>
                    <a:p>
                      <a:endParaRPr lang="zh-CN" altLang="en-US"/>
                    </a:p>
                  </a:txBody>
                  <a:tcPr/>
                </a:tc>
                <a:tc>
                  <a:txBody>
                    <a:bodyPr/>
                    <a:lstStyle/>
                    <a:p>
                      <a:pPr algn="ct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zh-CN" altLang="en-US" b="1" dirty="0" smtClean="0"/>
                        <a:t>地址</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zh-CN" altLang="en-US" b="1"/>
                    </a:p>
                  </a:txBody>
                  <a:tcPr>
                    <a:lnL w="12700" cap="flat" cmpd="sng" algn="ctr">
                      <a:solidFill>
                        <a:schemeClr val="tx1"/>
                      </a:solidFill>
                      <a:prstDash val="solid"/>
                      <a:round/>
                      <a:headEnd type="none" w="med" len="med"/>
                      <a:tailEnd type="none" w="med" len="med"/>
                    </a:lnL>
                  </a:tcPr>
                </a:tc>
              </a:tr>
              <a:tr h="370840">
                <a:tc gridSpan="2">
                  <a:txBody>
                    <a:bodyPr/>
                    <a:lstStyle/>
                    <a:p>
                      <a:pPr algn="ctr"/>
                      <a:r>
                        <a:rPr lang="zh-CN" altLang="en-US" b="1" dirty="0" smtClean="0"/>
                        <a:t>法定代表人</a:t>
                      </a:r>
                      <a:endParaRPr lang="zh-CN" altLang="en-US" b="1" dirty="0"/>
                    </a:p>
                  </a:txBody>
                  <a:tcPr>
                    <a:lnR w="12700" cap="flat" cmpd="sng" algn="ctr">
                      <a:solidFill>
                        <a:schemeClr val="tx1"/>
                      </a:solidFill>
                      <a:prstDash val="solid"/>
                      <a:round/>
                      <a:headEnd type="none" w="med" len="med"/>
                      <a:tailEnd type="none" w="med" len="med"/>
                    </a:lnR>
                  </a:tcPr>
                </a:tc>
                <a:tc hMerge="1">
                  <a:txBody>
                    <a:bodyPr/>
                    <a:lstStyle/>
                    <a:p>
                      <a:endParaRPr lang="zh-CN" altLang="en-US"/>
                    </a:p>
                  </a:txBody>
                  <a:tcPr/>
                </a:tc>
                <a:tc>
                  <a:txBody>
                    <a:bodyPr/>
                    <a:lstStyle/>
                    <a:p>
                      <a:pPr algn="ct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zh-CN" altLang="en-US" b="1" dirty="0" smtClean="0"/>
                        <a:t>联系电话</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zh-CN" altLang="en-US" b="1"/>
                    </a:p>
                  </a:txBody>
                  <a:tcPr>
                    <a:lnL w="12700" cap="flat" cmpd="sng" algn="ctr">
                      <a:solidFill>
                        <a:schemeClr val="tx1"/>
                      </a:solidFill>
                      <a:prstDash val="solid"/>
                      <a:round/>
                      <a:headEnd type="none" w="med" len="med"/>
                      <a:tailEnd type="none" w="med" len="med"/>
                    </a:lnL>
                  </a:tcPr>
                </a:tc>
              </a:tr>
              <a:tr h="370840">
                <a:tc>
                  <a:txBody>
                    <a:bodyPr/>
                    <a:lstStyle/>
                    <a:p>
                      <a:pPr algn="ctr"/>
                      <a:r>
                        <a:rPr lang="zh-CN" altLang="en-US" b="1" dirty="0" smtClean="0"/>
                        <a:t>序号</a:t>
                      </a:r>
                      <a:endParaRPr lang="zh-CN" altLang="en-US" b="1" dirty="0"/>
                    </a:p>
                  </a:txBody>
                  <a:tcPr>
                    <a:lnR w="12700" cap="flat" cmpd="sng" algn="ctr">
                      <a:solidFill>
                        <a:schemeClr val="tx1"/>
                      </a:solidFill>
                      <a:prstDash val="solid"/>
                      <a:round/>
                      <a:headEnd type="none" w="med" len="med"/>
                      <a:tailEnd type="none" w="med" len="med"/>
                    </a:lnR>
                  </a:tcPr>
                </a:tc>
                <a:tc gridSpan="3">
                  <a:txBody>
                    <a:bodyPr/>
                    <a:lstStyle/>
                    <a:p>
                      <a:pPr algn="ctr"/>
                      <a:r>
                        <a:rPr lang="zh-CN" altLang="en-US" b="1" dirty="0" smtClean="0"/>
                        <a:t>巡查内容</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zh-CN" altLang="en-US" dirty="0"/>
                    </a:p>
                  </a:txBody>
                  <a:tcPr/>
                </a:tc>
                <a:tc hMerge="1">
                  <a:txBody>
                    <a:bodyPr/>
                    <a:lstStyle/>
                    <a:p>
                      <a:endParaRPr lang="zh-CN" altLang="en-US" dirty="0"/>
                    </a:p>
                  </a:txBody>
                  <a:tcPr/>
                </a:tc>
                <a:tc>
                  <a:txBody>
                    <a:bodyPr/>
                    <a:lstStyle/>
                    <a:p>
                      <a:pPr algn="ctr"/>
                      <a:r>
                        <a:rPr lang="zh-CN" altLang="en-US" b="1" dirty="0" smtClean="0"/>
                        <a:t>有</a:t>
                      </a:r>
                      <a:r>
                        <a:rPr lang="en-US" altLang="zh-CN" b="1" dirty="0" smtClean="0"/>
                        <a:t>/</a:t>
                      </a:r>
                      <a:r>
                        <a:rPr lang="zh-CN" altLang="en-US" b="1" dirty="0" smtClean="0"/>
                        <a:t>无</a:t>
                      </a:r>
                      <a:endParaRPr lang="zh-CN" altLang="en-US" b="1" dirty="0"/>
                    </a:p>
                  </a:txBody>
                  <a:tcPr>
                    <a:lnL w="12700" cap="flat" cmpd="sng" algn="ctr">
                      <a:solidFill>
                        <a:schemeClr val="tx1"/>
                      </a:solidFill>
                      <a:prstDash val="solid"/>
                      <a:round/>
                      <a:headEnd type="none" w="med" len="med"/>
                      <a:tailEnd type="none" w="med" len="med"/>
                    </a:lnL>
                  </a:tcPr>
                </a:tc>
              </a:tr>
              <a:tr h="370840">
                <a:tc>
                  <a:txBody>
                    <a:bodyPr/>
                    <a:lstStyle/>
                    <a:p>
                      <a:pPr algn="ctr"/>
                      <a:r>
                        <a:rPr lang="en-US" altLang="zh-CN" b="1" dirty="0" smtClean="0"/>
                        <a:t>1</a:t>
                      </a:r>
                      <a:endParaRPr lang="zh-CN" altLang="en-US" b="1" dirty="0"/>
                    </a:p>
                  </a:txBody>
                  <a:tcPr>
                    <a:lnR w="12700" cap="flat" cmpd="sng" algn="ctr">
                      <a:solidFill>
                        <a:schemeClr val="tx1"/>
                      </a:solidFill>
                      <a:prstDash val="solid"/>
                      <a:round/>
                      <a:headEnd type="none" w="med" len="med"/>
                      <a:tailEnd type="none" w="med" len="med"/>
                    </a:lnR>
                  </a:tcPr>
                </a:tc>
                <a:tc gridSpan="3">
                  <a:txBody>
                    <a:bodyPr/>
                    <a:lstStyle/>
                    <a:p>
                      <a:pPr algn="l"/>
                      <a:r>
                        <a:rPr kumimoji="0" lang="zh-CN" altLang="zh-CN" sz="1800" b="1" kern="1200" dirty="0" smtClean="0">
                          <a:solidFill>
                            <a:schemeClr val="dk1"/>
                          </a:solidFill>
                          <a:latin typeface="宋体" pitchFamily="2" charset="-122"/>
                          <a:ea typeface="宋体" pitchFamily="2" charset="-122"/>
                          <a:cs typeface="+mn-cs"/>
                        </a:rPr>
                        <a:t>职业病危害项目申报情况</a:t>
                      </a:r>
                      <a:endParaRPr lang="zh-CN" altLang="en-US" b="1"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zh-CN" altLang="en-US" dirty="0"/>
                    </a:p>
                  </a:txBody>
                  <a:tcPr/>
                </a:tc>
                <a:tc hMerge="1">
                  <a:txBody>
                    <a:bodyPr/>
                    <a:lstStyle/>
                    <a:p>
                      <a:endParaRPr lang="zh-CN" altLang="en-US" dirty="0"/>
                    </a:p>
                  </a:txBody>
                  <a:tcPr/>
                </a:tc>
                <a:tc>
                  <a:txBody>
                    <a:bodyPr/>
                    <a:lstStyle/>
                    <a:p>
                      <a:pPr algn="ctr"/>
                      <a:endParaRPr lang="zh-CN" altLang="en-US" b="1" dirty="0"/>
                    </a:p>
                  </a:txBody>
                  <a:tcPr>
                    <a:lnL w="12700" cap="flat" cmpd="sng" algn="ctr">
                      <a:solidFill>
                        <a:schemeClr val="tx1"/>
                      </a:solidFill>
                      <a:prstDash val="solid"/>
                      <a:round/>
                      <a:headEnd type="none" w="med" len="med"/>
                      <a:tailEnd type="none" w="med" len="med"/>
                    </a:lnL>
                  </a:tcPr>
                </a:tc>
              </a:tr>
              <a:tr h="370840">
                <a:tc>
                  <a:txBody>
                    <a:bodyPr/>
                    <a:lstStyle/>
                    <a:p>
                      <a:pPr algn="ctr"/>
                      <a:r>
                        <a:rPr lang="en-US" altLang="zh-CN" b="1" dirty="0" smtClean="0"/>
                        <a:t>2</a:t>
                      </a:r>
                      <a:endParaRPr lang="zh-CN" altLang="en-US" b="1" dirty="0"/>
                    </a:p>
                  </a:txBody>
                  <a:tcPr>
                    <a:lnR w="12700" cap="flat" cmpd="sng" algn="ctr">
                      <a:solidFill>
                        <a:schemeClr val="tx1"/>
                      </a:solidFill>
                      <a:prstDash val="solid"/>
                      <a:round/>
                      <a:headEnd type="none" w="med" len="med"/>
                      <a:tailEnd type="none" w="med" len="med"/>
                    </a:lnR>
                  </a:tcPr>
                </a:tc>
                <a:tc gridSpan="3">
                  <a:txBody>
                    <a:bodyPr/>
                    <a:lstStyle/>
                    <a:p>
                      <a:pPr algn="l"/>
                      <a:r>
                        <a:rPr kumimoji="0" lang="zh-CN" altLang="zh-CN" sz="1800" b="1" kern="1200" dirty="0" smtClean="0">
                          <a:solidFill>
                            <a:schemeClr val="dk1"/>
                          </a:solidFill>
                          <a:latin typeface="宋体" pitchFamily="2" charset="-122"/>
                          <a:ea typeface="宋体" pitchFamily="2" charset="-122"/>
                          <a:cs typeface="+mn-cs"/>
                        </a:rPr>
                        <a:t>建设项目的职业病危害预评价报告、职业病防护设施设计、职业病危害控制效果评价报告完成情况</a:t>
                      </a:r>
                      <a:endParaRPr lang="zh-CN" altLang="en-US" b="1"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zh-CN" altLang="en-US" dirty="0"/>
                    </a:p>
                  </a:txBody>
                  <a:tcPr/>
                </a:tc>
                <a:tc hMerge="1">
                  <a:txBody>
                    <a:bodyPr/>
                    <a:lstStyle/>
                    <a:p>
                      <a:endParaRPr lang="zh-CN" altLang="en-US" dirty="0"/>
                    </a:p>
                  </a:txBody>
                  <a:tcPr/>
                </a:tc>
                <a:tc>
                  <a:txBody>
                    <a:bodyPr/>
                    <a:lstStyle/>
                    <a:p>
                      <a:pPr algn="ctr"/>
                      <a:endParaRPr lang="zh-CN" altLang="en-US" b="1" dirty="0"/>
                    </a:p>
                  </a:txBody>
                  <a:tcPr>
                    <a:lnL w="12700" cap="flat" cmpd="sng" algn="ctr">
                      <a:solidFill>
                        <a:schemeClr val="tx1"/>
                      </a:solidFill>
                      <a:prstDash val="solid"/>
                      <a:round/>
                      <a:headEnd type="none" w="med" len="med"/>
                      <a:tailEnd type="none" w="med" len="med"/>
                    </a:lnL>
                  </a:tcPr>
                </a:tc>
              </a:tr>
              <a:tr h="370840">
                <a:tc>
                  <a:txBody>
                    <a:bodyPr/>
                    <a:lstStyle/>
                    <a:p>
                      <a:pPr algn="ctr"/>
                      <a:r>
                        <a:rPr lang="en-US" altLang="zh-CN" b="1" dirty="0" smtClean="0"/>
                        <a:t>3</a:t>
                      </a:r>
                      <a:endParaRPr lang="zh-CN" altLang="en-US" b="1" dirty="0"/>
                    </a:p>
                  </a:txBody>
                  <a:tcPr>
                    <a:lnR w="12700" cap="flat" cmpd="sng" algn="ctr">
                      <a:solidFill>
                        <a:schemeClr val="tx1"/>
                      </a:solidFill>
                      <a:prstDash val="solid"/>
                      <a:round/>
                      <a:headEnd type="none" w="med" len="med"/>
                      <a:tailEnd type="none" w="med" len="med"/>
                    </a:lnR>
                  </a:tcPr>
                </a:tc>
                <a:tc gridSpan="3">
                  <a:txBody>
                    <a:bodyPr/>
                    <a:lstStyle/>
                    <a:p>
                      <a:pPr algn="l"/>
                      <a:r>
                        <a:rPr kumimoji="0" lang="zh-CN" altLang="zh-CN" sz="1800" b="1" kern="1200" dirty="0" smtClean="0">
                          <a:solidFill>
                            <a:schemeClr val="dk1"/>
                          </a:solidFill>
                          <a:latin typeface="宋体" pitchFamily="2" charset="-122"/>
                          <a:ea typeface="宋体" pitchFamily="2" charset="-122"/>
                          <a:cs typeface="+mn-cs"/>
                        </a:rPr>
                        <a:t>工作场所职业病危害因素检测与评价情况</a:t>
                      </a:r>
                      <a:endParaRPr lang="zh-CN" altLang="en-US" b="1"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zh-CN" altLang="en-US" dirty="0"/>
                    </a:p>
                  </a:txBody>
                  <a:tcPr/>
                </a:tc>
                <a:tc hMerge="1">
                  <a:txBody>
                    <a:bodyPr/>
                    <a:lstStyle/>
                    <a:p>
                      <a:endParaRPr lang="zh-CN" altLang="en-US" dirty="0"/>
                    </a:p>
                  </a:txBody>
                  <a:tcPr/>
                </a:tc>
                <a:tc>
                  <a:txBody>
                    <a:bodyPr/>
                    <a:lstStyle/>
                    <a:p>
                      <a:pPr algn="ctr"/>
                      <a:endParaRPr lang="zh-CN" altLang="en-US" b="1" dirty="0"/>
                    </a:p>
                  </a:txBody>
                  <a:tcPr>
                    <a:lnL w="12700" cap="flat" cmpd="sng" algn="ctr">
                      <a:solidFill>
                        <a:schemeClr val="tx1"/>
                      </a:solidFill>
                      <a:prstDash val="solid"/>
                      <a:round/>
                      <a:headEnd type="none" w="med" len="med"/>
                      <a:tailEnd type="none" w="med" len="med"/>
                    </a:lnL>
                  </a:tcPr>
                </a:tc>
              </a:tr>
              <a:tr h="370840">
                <a:tc>
                  <a:txBody>
                    <a:bodyPr/>
                    <a:lstStyle/>
                    <a:p>
                      <a:pPr algn="ctr"/>
                      <a:r>
                        <a:rPr lang="en-US" altLang="zh-CN" b="1" dirty="0" smtClean="0"/>
                        <a:t>4</a:t>
                      </a:r>
                      <a:endParaRPr lang="zh-CN" altLang="en-US" b="1" dirty="0"/>
                    </a:p>
                  </a:txBody>
                  <a:tcPr>
                    <a:lnR w="12700" cap="flat" cmpd="sng" algn="ctr">
                      <a:solidFill>
                        <a:schemeClr val="tx1"/>
                      </a:solidFill>
                      <a:prstDash val="solid"/>
                      <a:round/>
                      <a:headEnd type="none" w="med" len="med"/>
                      <a:tailEnd type="none" w="med" len="med"/>
                    </a:lnR>
                  </a:tcPr>
                </a:tc>
                <a:tc gridSpan="3">
                  <a:txBody>
                    <a:bodyPr/>
                    <a:lstStyle/>
                    <a:p>
                      <a:pPr algn="l"/>
                      <a:r>
                        <a:rPr kumimoji="0" lang="zh-CN" altLang="zh-CN" sz="1800" b="1" kern="1200" dirty="0" smtClean="0">
                          <a:solidFill>
                            <a:schemeClr val="dk1"/>
                          </a:solidFill>
                          <a:latin typeface="宋体" pitchFamily="2" charset="-122"/>
                          <a:ea typeface="宋体" pitchFamily="2" charset="-122"/>
                          <a:cs typeface="+mn-cs"/>
                        </a:rPr>
                        <a:t>劳动者职业健康监护档案情况</a:t>
                      </a:r>
                      <a:endParaRPr lang="zh-CN" altLang="en-US" b="1"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zh-CN" altLang="en-US" dirty="0"/>
                    </a:p>
                  </a:txBody>
                  <a:tcPr/>
                </a:tc>
                <a:tc hMerge="1">
                  <a:txBody>
                    <a:bodyPr/>
                    <a:lstStyle/>
                    <a:p>
                      <a:endParaRPr lang="zh-CN" altLang="en-US" dirty="0"/>
                    </a:p>
                  </a:txBody>
                  <a:tcPr/>
                </a:tc>
                <a:tc>
                  <a:txBody>
                    <a:bodyPr/>
                    <a:lstStyle/>
                    <a:p>
                      <a:pPr algn="ctr"/>
                      <a:endParaRPr lang="zh-CN" altLang="en-US" b="1" dirty="0"/>
                    </a:p>
                  </a:txBody>
                  <a:tcPr>
                    <a:lnL w="12700" cap="flat" cmpd="sng" algn="ctr">
                      <a:solidFill>
                        <a:schemeClr val="tx1"/>
                      </a:solidFill>
                      <a:prstDash val="solid"/>
                      <a:round/>
                      <a:headEnd type="none" w="med" len="med"/>
                      <a:tailEnd type="none" w="med" len="med"/>
                    </a:lnL>
                  </a:tcPr>
                </a:tc>
              </a:tr>
              <a:tr h="370840">
                <a:tc>
                  <a:txBody>
                    <a:bodyPr/>
                    <a:lstStyle/>
                    <a:p>
                      <a:pPr algn="ctr"/>
                      <a:r>
                        <a:rPr lang="en-US" altLang="zh-CN" b="1" dirty="0" smtClean="0"/>
                        <a:t>5</a:t>
                      </a:r>
                      <a:endParaRPr lang="zh-CN" altLang="en-US" b="1" dirty="0"/>
                    </a:p>
                  </a:txBody>
                  <a:tcPr>
                    <a:lnR w="12700" cap="flat" cmpd="sng" algn="ctr">
                      <a:solidFill>
                        <a:schemeClr val="tx1"/>
                      </a:solidFill>
                      <a:prstDash val="solid"/>
                      <a:round/>
                      <a:headEnd type="none" w="med" len="med"/>
                      <a:tailEnd type="none" w="med" len="med"/>
                    </a:lnR>
                  </a:tcPr>
                </a:tc>
                <a:tc gridSpan="3">
                  <a:txBody>
                    <a:bodyPr/>
                    <a:lstStyle/>
                    <a:p>
                      <a:pPr algn="l"/>
                      <a:r>
                        <a:rPr kumimoji="0" lang="zh-CN" altLang="zh-CN" sz="1800" b="1" kern="1200" dirty="0" smtClean="0">
                          <a:solidFill>
                            <a:schemeClr val="dk1"/>
                          </a:solidFill>
                          <a:latin typeface="宋体" pitchFamily="2" charset="-122"/>
                          <a:ea typeface="宋体" pitchFamily="2" charset="-122"/>
                          <a:cs typeface="+mn-cs"/>
                        </a:rPr>
                        <a:t>工作场所异常情况</a:t>
                      </a:r>
                      <a:endParaRPr lang="zh-CN" altLang="en-US" b="1"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zh-CN" altLang="en-US" dirty="0"/>
                    </a:p>
                  </a:txBody>
                  <a:tcPr/>
                </a:tc>
                <a:tc hMerge="1">
                  <a:txBody>
                    <a:bodyPr/>
                    <a:lstStyle/>
                    <a:p>
                      <a:endParaRPr lang="zh-CN" altLang="en-US" dirty="0"/>
                    </a:p>
                  </a:txBody>
                  <a:tcPr/>
                </a:tc>
                <a:tc>
                  <a:txBody>
                    <a:bodyPr/>
                    <a:lstStyle/>
                    <a:p>
                      <a:pPr algn="ctr"/>
                      <a:endParaRPr lang="zh-CN" altLang="en-US" b="1" dirty="0"/>
                    </a:p>
                  </a:txBody>
                  <a:tcPr>
                    <a:lnL w="12700" cap="flat" cmpd="sng" algn="ctr">
                      <a:solidFill>
                        <a:schemeClr val="tx1"/>
                      </a:solidFill>
                      <a:prstDash val="solid"/>
                      <a:round/>
                      <a:headEnd type="none" w="med" len="med"/>
                      <a:tailEnd type="none" w="med" len="med"/>
                    </a:lnL>
                  </a:tcPr>
                </a:tc>
              </a:tr>
              <a:tr h="370840">
                <a:tc>
                  <a:txBody>
                    <a:bodyPr/>
                    <a:lstStyle/>
                    <a:p>
                      <a:pPr algn="ctr"/>
                      <a:r>
                        <a:rPr lang="en-US" altLang="zh-CN" b="1" dirty="0" smtClean="0"/>
                        <a:t>6</a:t>
                      </a:r>
                      <a:endParaRPr lang="zh-CN" altLang="en-US" b="1" dirty="0"/>
                    </a:p>
                  </a:txBody>
                  <a:tcPr>
                    <a:lnR w="12700" cap="flat" cmpd="sng" algn="ctr">
                      <a:solidFill>
                        <a:schemeClr val="tx1"/>
                      </a:solidFill>
                      <a:prstDash val="solid"/>
                      <a:round/>
                      <a:headEnd type="none" w="med" len="med"/>
                      <a:tailEnd type="none" w="med" len="med"/>
                    </a:lnR>
                  </a:tcPr>
                </a:tc>
                <a:tc gridSpan="3">
                  <a:txBody>
                    <a:bodyPr/>
                    <a:lstStyle/>
                    <a:p>
                      <a:pPr algn="l"/>
                      <a:r>
                        <a:rPr kumimoji="0" lang="zh-CN" altLang="zh-CN" sz="1800" b="1" kern="1200" dirty="0" smtClean="0">
                          <a:solidFill>
                            <a:schemeClr val="dk1"/>
                          </a:solidFill>
                          <a:latin typeface="宋体" pitchFamily="2" charset="-122"/>
                          <a:ea typeface="宋体" pitchFamily="2" charset="-122"/>
                          <a:cs typeface="+mn-cs"/>
                        </a:rPr>
                        <a:t>群众投诉举报情况</a:t>
                      </a:r>
                      <a:endParaRPr lang="zh-CN" altLang="en-US" b="1"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zh-CN" altLang="en-US" dirty="0"/>
                    </a:p>
                  </a:txBody>
                  <a:tcPr/>
                </a:tc>
                <a:tc hMerge="1">
                  <a:txBody>
                    <a:bodyPr/>
                    <a:lstStyle/>
                    <a:p>
                      <a:endParaRPr lang="zh-CN" altLang="en-US" dirty="0"/>
                    </a:p>
                  </a:txBody>
                  <a:tcPr/>
                </a:tc>
                <a:tc>
                  <a:txBody>
                    <a:bodyPr/>
                    <a:lstStyle/>
                    <a:p>
                      <a:pPr algn="ctr"/>
                      <a:endParaRPr lang="zh-CN" altLang="en-US" b="1" dirty="0"/>
                    </a:p>
                  </a:txBody>
                  <a:tcPr>
                    <a:lnL w="12700" cap="flat" cmpd="sng" algn="ctr">
                      <a:solidFill>
                        <a:schemeClr val="tx1"/>
                      </a:solidFill>
                      <a:prstDash val="solid"/>
                      <a:round/>
                      <a:headEnd type="none" w="med" len="med"/>
                      <a:tailEnd type="none" w="med" len="med"/>
                    </a:lnL>
                  </a:tcPr>
                </a:tc>
              </a:tr>
            </a:tbl>
          </a:graphicData>
        </a:graphic>
      </p:graphicFrame>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b="0" dirty="0" smtClean="0">
                <a:solidFill>
                  <a:srgbClr val="FF0000"/>
                </a:solidFill>
                <a:latin typeface="+mj-ea"/>
                <a:ea typeface="+mj-ea"/>
              </a:rPr>
              <a:t>三、主要工作内容</a:t>
            </a:r>
            <a:r>
              <a:rPr lang="en-US" altLang="zh-CN" sz="3600" b="0" dirty="0" smtClean="0">
                <a:solidFill>
                  <a:srgbClr val="FF0000"/>
                </a:solidFill>
                <a:latin typeface="+mj-ea"/>
                <a:ea typeface="+mj-ea"/>
              </a:rPr>
              <a:t>-</a:t>
            </a:r>
            <a:r>
              <a:rPr lang="zh-CN" altLang="en-US" sz="3600" b="0" dirty="0" smtClean="0">
                <a:solidFill>
                  <a:srgbClr val="FF0000"/>
                </a:solidFill>
                <a:latin typeface="+mj-ea"/>
                <a:ea typeface="+mj-ea"/>
              </a:rPr>
              <a:t>巡查</a:t>
            </a:r>
            <a:endParaRPr lang="zh-CN" altLang="en-US" sz="3600" b="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404664"/>
            <a:ext cx="936104" cy="936104"/>
          </a:xfrm>
          <a:prstGeom prst="rect">
            <a:avLst/>
          </a:prstGeom>
          <a:noFill/>
          <a:ln w="9525">
            <a:noFill/>
            <a:miter lim="800000"/>
            <a:headEnd/>
            <a:tailEnd/>
          </a:ln>
        </p:spPr>
      </p:pic>
      <p:sp>
        <p:nvSpPr>
          <p:cNvPr id="110593" name="Rectangle 1"/>
          <p:cNvSpPr>
            <a:spLocks noChangeArrowheads="1"/>
          </p:cNvSpPr>
          <p:nvPr/>
        </p:nvSpPr>
        <p:spPr bwMode="auto">
          <a:xfrm>
            <a:off x="2482848" y="1194520"/>
            <a:ext cx="482536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职业卫生监督协管巡查个案信息表</a:t>
            </a:r>
            <a:endParaRPr kumimoji="0" 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10594" name="Rectangle 2"/>
          <p:cNvSpPr>
            <a:spLocks noChangeArrowheads="1"/>
          </p:cNvSpPr>
          <p:nvPr/>
        </p:nvSpPr>
        <p:spPr bwMode="auto">
          <a:xfrm>
            <a:off x="0" y="5949280"/>
            <a:ext cx="89644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78200" defTabSz="914400" rtl="0" eaLnBrk="1" fontAlgn="base" latinLnBrk="0" hangingPunct="1">
              <a:lnSpc>
                <a:spcPct val="100000"/>
              </a:lnSpc>
              <a:spcBef>
                <a:spcPct val="0"/>
              </a:spcBef>
              <a:spcAft>
                <a:spcPct val="0"/>
              </a:spcAft>
              <a:buClrTx/>
              <a:buSzTx/>
              <a:buFontTx/>
              <a:buNone/>
              <a:tabLst/>
            </a:pPr>
            <a:r>
              <a:rPr kumimoji="0" lang="zh-CN"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用人单位陪同人员签字：</a:t>
            </a:r>
            <a:r>
              <a:rPr kumimoji="0" lang="en-US" altLang="zh-CN"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   </a:t>
            </a: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                协管员签字：     </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378200"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                                                                      巡查时间：</a:t>
            </a:r>
            <a:endParaRPr kumimoji="0" lang="zh-CN" altLang="en-US"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xmlns="" val="496241287"/>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340768"/>
            <a:ext cx="8892480" cy="5328592"/>
          </a:xfrm>
        </p:spPr>
        <p:txBody>
          <a:bodyPr>
            <a:noAutofit/>
          </a:bodyPr>
          <a:lstStyle/>
          <a:p>
            <a:pPr>
              <a:buClr>
                <a:schemeClr val="accent2"/>
              </a:buClr>
              <a:buFont typeface="Wingdings" pitchFamily="2" charset="2"/>
              <a:buChar char="p"/>
            </a:pPr>
            <a:r>
              <a:rPr lang="zh-CN" altLang="en-US" sz="3600" b="1" dirty="0" smtClean="0">
                <a:solidFill>
                  <a:srgbClr val="FF0000"/>
                </a:solidFill>
                <a:latin typeface="仿宋" pitchFamily="49" charset="-122"/>
                <a:ea typeface="仿宋" pitchFamily="49" charset="-122"/>
              </a:rPr>
              <a:t>协查</a:t>
            </a:r>
            <a:endParaRPr lang="en-US" altLang="zh-CN" sz="3600" b="1" dirty="0" smtClean="0">
              <a:solidFill>
                <a:srgbClr val="FF0000"/>
              </a:solidFill>
              <a:latin typeface="仿宋" pitchFamily="49" charset="-122"/>
              <a:ea typeface="仿宋" pitchFamily="49" charset="-122"/>
            </a:endParaRPr>
          </a:p>
          <a:p>
            <a:pPr>
              <a:buClr>
                <a:srgbClr val="0070C0"/>
              </a:buClr>
              <a:buFont typeface="Wingdings" pitchFamily="2" charset="2"/>
              <a:buChar char="Ø"/>
            </a:pPr>
            <a:r>
              <a:rPr lang="zh-CN" altLang="en-US" sz="3200" b="1" dirty="0" smtClean="0">
                <a:solidFill>
                  <a:srgbClr val="0070C0"/>
                </a:solidFill>
                <a:latin typeface="仿宋" pitchFamily="49" charset="-122"/>
                <a:ea typeface="仿宋" pitchFamily="49" charset="-122"/>
              </a:rPr>
              <a:t>协助卫生监督执法人员对辖区内职业病危害严重行业的用人单位职业病防治情况进行监督检查；</a:t>
            </a:r>
            <a:endParaRPr lang="en-US" altLang="zh-CN" sz="3200" b="1" dirty="0" smtClean="0">
              <a:solidFill>
                <a:srgbClr val="0070C0"/>
              </a:solidFill>
              <a:latin typeface="仿宋" pitchFamily="49" charset="-122"/>
              <a:ea typeface="仿宋" pitchFamily="49" charset="-122"/>
            </a:endParaRPr>
          </a:p>
          <a:p>
            <a:pPr>
              <a:buClr>
                <a:srgbClr val="0070C0"/>
              </a:buClr>
              <a:buFont typeface="Wingdings" pitchFamily="2" charset="2"/>
              <a:buChar char="Ø"/>
            </a:pPr>
            <a:r>
              <a:rPr lang="zh-CN" altLang="en-US" sz="3200" b="1" dirty="0" smtClean="0">
                <a:solidFill>
                  <a:srgbClr val="0070C0"/>
                </a:solidFill>
                <a:latin typeface="仿宋" pitchFamily="49" charset="-122"/>
                <a:ea typeface="仿宋" pitchFamily="49" charset="-122"/>
              </a:rPr>
              <a:t>协助卫生监督执法机构对违法行为进行查处。</a:t>
            </a:r>
            <a:endParaRPr lang="en-US" altLang="zh-CN" sz="3200" b="1" dirty="0" smtClean="0">
              <a:solidFill>
                <a:srgbClr val="0070C0"/>
              </a:solidFill>
              <a:latin typeface="仿宋" pitchFamily="49" charset="-122"/>
              <a:ea typeface="仿宋" pitchFamily="49" charset="-122"/>
            </a:endParaRPr>
          </a:p>
          <a:p>
            <a:pPr marL="109728" indent="0">
              <a:buClr>
                <a:schemeClr val="accent2"/>
              </a:buClr>
              <a:buNone/>
            </a:pPr>
            <a:endParaRPr lang="zh-CN" altLang="en-US" sz="3600" b="1" dirty="0">
              <a:solidFill>
                <a:srgbClr val="FF0000"/>
              </a:solidFill>
              <a:latin typeface="仿宋" pitchFamily="49" charset="-122"/>
              <a:ea typeface="仿宋"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b="0" dirty="0" smtClean="0">
                <a:solidFill>
                  <a:srgbClr val="FF0000"/>
                </a:solidFill>
                <a:latin typeface="+mj-ea"/>
                <a:ea typeface="+mj-ea"/>
              </a:rPr>
              <a:t>三、主要工作内容</a:t>
            </a:r>
            <a:r>
              <a:rPr lang="en-US" altLang="zh-CN" sz="3600" b="0" dirty="0" smtClean="0">
                <a:solidFill>
                  <a:srgbClr val="FF0000"/>
                </a:solidFill>
                <a:latin typeface="+mj-ea"/>
                <a:ea typeface="+mj-ea"/>
              </a:rPr>
              <a:t>-</a:t>
            </a:r>
            <a:r>
              <a:rPr lang="zh-CN" altLang="en-US" sz="3600" b="0" dirty="0" smtClean="0">
                <a:solidFill>
                  <a:srgbClr val="FF0000"/>
                </a:solidFill>
                <a:latin typeface="+mj-ea"/>
                <a:ea typeface="+mj-ea"/>
              </a:rPr>
              <a:t>协查</a:t>
            </a:r>
            <a:endParaRPr lang="zh-CN" altLang="en-US" sz="3600" b="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404664"/>
            <a:ext cx="936104" cy="936104"/>
          </a:xfrm>
          <a:prstGeom prst="rect">
            <a:avLst/>
          </a:prstGeom>
          <a:noFill/>
          <a:ln w="9525">
            <a:noFill/>
            <a:miter lim="800000"/>
            <a:headEnd/>
            <a:tailEnd/>
          </a:ln>
        </p:spPr>
      </p:pic>
    </p:spTree>
    <p:extLst>
      <p:ext uri="{BB962C8B-B14F-4D97-AF65-F5344CB8AC3E}">
        <p14:creationId xmlns:p14="http://schemas.microsoft.com/office/powerpoint/2010/main" xmlns="" val="496241287"/>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5184576"/>
          </a:xfrm>
        </p:spPr>
        <p:txBody>
          <a:bodyPr>
            <a:normAutofit fontScale="92500" lnSpcReduction="10000"/>
          </a:bodyPr>
          <a:lstStyle/>
          <a:p>
            <a:pPr>
              <a:buClr>
                <a:schemeClr val="accent2"/>
              </a:buClr>
              <a:buFont typeface="Wingdings" panose="05000000000000000000" pitchFamily="2" charset="2"/>
              <a:buChar char="p"/>
            </a:pPr>
            <a:r>
              <a:rPr lang="en-US" altLang="zh-CN" sz="3200" b="1" dirty="0" smtClean="0">
                <a:latin typeface="仿宋" pitchFamily="49" charset="-122"/>
                <a:ea typeface="仿宋" pitchFamily="49" charset="-122"/>
              </a:rPr>
              <a:t>《</a:t>
            </a:r>
            <a:r>
              <a:rPr lang="zh-CN" altLang="en-US" sz="3200" b="1" dirty="0" smtClean="0">
                <a:latin typeface="仿宋" pitchFamily="49" charset="-122"/>
                <a:ea typeface="仿宋" pitchFamily="49" charset="-122"/>
              </a:rPr>
              <a:t>国家卫生健康委办公厅关于印发</a:t>
            </a:r>
            <a:r>
              <a:rPr lang="zh-CN" altLang="en-US" sz="3200" b="1" dirty="0" smtClean="0">
                <a:solidFill>
                  <a:srgbClr val="FF0000"/>
                </a:solidFill>
                <a:latin typeface="仿宋" pitchFamily="49" charset="-122"/>
                <a:ea typeface="仿宋" pitchFamily="49" charset="-122"/>
              </a:rPr>
              <a:t>职业卫生监督协管服务技术规范</a:t>
            </a:r>
            <a:r>
              <a:rPr lang="zh-CN" altLang="en-US" sz="3200" b="1" dirty="0" smtClean="0">
                <a:latin typeface="仿宋" pitchFamily="49" charset="-122"/>
                <a:ea typeface="仿宋" pitchFamily="49" charset="-122"/>
              </a:rPr>
              <a:t>的通知</a:t>
            </a:r>
            <a:r>
              <a:rPr lang="en-US" altLang="zh-CN" sz="3200" b="1" dirty="0" smtClean="0">
                <a:latin typeface="仿宋" pitchFamily="49" charset="-122"/>
                <a:ea typeface="仿宋" pitchFamily="49" charset="-122"/>
              </a:rPr>
              <a:t>》</a:t>
            </a:r>
            <a:r>
              <a:rPr lang="zh-CN" altLang="en-US" sz="3200" b="1" dirty="0" smtClean="0">
                <a:latin typeface="仿宋" pitchFamily="49" charset="-122"/>
                <a:ea typeface="仿宋" pitchFamily="49" charset="-122"/>
              </a:rPr>
              <a:t>（</a:t>
            </a:r>
            <a:r>
              <a:rPr lang="zh-CN" altLang="en-US" sz="3200" b="1" dirty="0">
                <a:latin typeface="仿宋" pitchFamily="49" charset="-122"/>
                <a:ea typeface="仿宋" pitchFamily="49" charset="-122"/>
              </a:rPr>
              <a:t>国卫办监督函</a:t>
            </a:r>
            <a:r>
              <a:rPr lang="en-US" altLang="zh-CN" sz="3200" b="1" dirty="0">
                <a:latin typeface="仿宋" pitchFamily="49" charset="-122"/>
                <a:ea typeface="仿宋" pitchFamily="49" charset="-122"/>
              </a:rPr>
              <a:t>﹝</a:t>
            </a:r>
            <a:r>
              <a:rPr lang="en-US" altLang="zh-CN" sz="3200" b="1" dirty="0" smtClean="0">
                <a:latin typeface="仿宋" pitchFamily="49" charset="-122"/>
                <a:ea typeface="仿宋" pitchFamily="49" charset="-122"/>
              </a:rPr>
              <a:t>2019﹞567</a:t>
            </a:r>
            <a:r>
              <a:rPr lang="zh-CN" altLang="en-US" sz="3200" b="1" dirty="0" smtClean="0">
                <a:latin typeface="仿宋" pitchFamily="49" charset="-122"/>
                <a:ea typeface="仿宋" pitchFamily="49" charset="-122"/>
              </a:rPr>
              <a:t>号）</a:t>
            </a:r>
            <a:r>
              <a:rPr lang="zh-CN" altLang="en-US" sz="3200" b="1" dirty="0">
                <a:latin typeface="仿宋" pitchFamily="49" charset="-122"/>
                <a:ea typeface="仿宋" pitchFamily="49" charset="-122"/>
              </a:rPr>
              <a:t> </a:t>
            </a:r>
            <a:r>
              <a:rPr lang="en-US" altLang="zh-CN" sz="3200" b="1" dirty="0">
                <a:latin typeface="仿宋" pitchFamily="49" charset="-122"/>
                <a:ea typeface="仿宋" pitchFamily="49" charset="-122"/>
              </a:rPr>
              <a:t>2019</a:t>
            </a:r>
            <a:r>
              <a:rPr lang="zh-CN" altLang="en-US" sz="3200" b="1" dirty="0">
                <a:latin typeface="仿宋" pitchFamily="49" charset="-122"/>
                <a:ea typeface="仿宋" pitchFamily="49" charset="-122"/>
              </a:rPr>
              <a:t>年</a:t>
            </a:r>
            <a:r>
              <a:rPr lang="en-US" altLang="zh-CN" sz="3200" b="1" dirty="0">
                <a:latin typeface="仿宋" pitchFamily="49" charset="-122"/>
                <a:ea typeface="仿宋" pitchFamily="49" charset="-122"/>
              </a:rPr>
              <a:t>6</a:t>
            </a:r>
            <a:r>
              <a:rPr lang="zh-CN" altLang="en-US" sz="3200" b="1" dirty="0">
                <a:latin typeface="仿宋" pitchFamily="49" charset="-122"/>
                <a:ea typeface="仿宋" pitchFamily="49" charset="-122"/>
              </a:rPr>
              <a:t>月</a:t>
            </a:r>
            <a:r>
              <a:rPr lang="en-US" altLang="zh-CN" sz="3200" b="1" dirty="0">
                <a:latin typeface="仿宋" pitchFamily="49" charset="-122"/>
                <a:ea typeface="仿宋" pitchFamily="49" charset="-122"/>
              </a:rPr>
              <a:t>17</a:t>
            </a:r>
            <a:r>
              <a:rPr lang="zh-CN" altLang="en-US" sz="3200" b="1" dirty="0" smtClean="0">
                <a:latin typeface="仿宋" pitchFamily="49" charset="-122"/>
                <a:ea typeface="仿宋" pitchFamily="49" charset="-122"/>
              </a:rPr>
              <a:t>日</a:t>
            </a:r>
            <a:endParaRPr lang="en-US" altLang="zh-CN" sz="3200" b="1" dirty="0" smtClean="0">
              <a:latin typeface="仿宋" pitchFamily="49" charset="-122"/>
              <a:ea typeface="仿宋" pitchFamily="49" charset="-122"/>
            </a:endParaRPr>
          </a:p>
          <a:p>
            <a:pPr marL="109728" indent="0">
              <a:buClr>
                <a:schemeClr val="accent2"/>
              </a:buClr>
              <a:buNone/>
            </a:pPr>
            <a:r>
              <a:rPr lang="zh-CN" altLang="en-US" sz="3200" b="1" dirty="0">
                <a:latin typeface="仿宋" pitchFamily="49" charset="-122"/>
                <a:ea typeface="仿宋" pitchFamily="49" charset="-122"/>
              </a:rPr>
              <a:t>做好基层职业卫生监督执法工作，</a:t>
            </a:r>
            <a:r>
              <a:rPr lang="zh-CN" altLang="en-US" sz="3200" b="1" dirty="0" smtClean="0">
                <a:latin typeface="仿宋" pitchFamily="49" charset="-122"/>
                <a:ea typeface="仿宋" pitchFamily="49" charset="-122"/>
              </a:rPr>
              <a:t>将</a:t>
            </a:r>
            <a:r>
              <a:rPr lang="zh-CN" altLang="en-US" sz="3200" b="1" dirty="0">
                <a:latin typeface="仿宋" pitchFamily="49" charset="-122"/>
                <a:ea typeface="仿宋" pitchFamily="49" charset="-122"/>
              </a:rPr>
              <a:t>职业卫生纳入监督协管服务</a:t>
            </a:r>
            <a:r>
              <a:rPr lang="zh-CN" altLang="en-US" sz="3200" b="1" dirty="0" smtClean="0">
                <a:latin typeface="仿宋" pitchFamily="49" charset="-122"/>
                <a:ea typeface="仿宋" pitchFamily="49" charset="-122"/>
              </a:rPr>
              <a:t>内容，将</a:t>
            </a:r>
            <a:r>
              <a:rPr lang="zh-CN" altLang="en-US" sz="3200" b="1" dirty="0">
                <a:latin typeface="仿宋" pitchFamily="49" charset="-122"/>
                <a:ea typeface="仿宋" pitchFamily="49" charset="-122"/>
              </a:rPr>
              <a:t>职业卫生监督协管工作纳入国家基本公共卫生服务监督协管项目。        </a:t>
            </a:r>
            <a:endParaRPr lang="en-US" altLang="zh-CN" sz="3200" b="1" dirty="0" smtClean="0">
              <a:latin typeface="仿宋" pitchFamily="49" charset="-122"/>
              <a:ea typeface="仿宋" pitchFamily="49" charset="-122"/>
            </a:endParaRPr>
          </a:p>
          <a:p>
            <a:pPr>
              <a:buFont typeface="Wingdings" pitchFamily="2" charset="2"/>
              <a:buChar char="Ø"/>
            </a:pPr>
            <a:r>
              <a:rPr lang="zh-CN" altLang="en-US" sz="3200" b="1" dirty="0" smtClean="0">
                <a:solidFill>
                  <a:srgbClr val="002060"/>
                </a:solidFill>
                <a:latin typeface="仿宋" pitchFamily="49" charset="-122"/>
                <a:ea typeface="仿宋" pitchFamily="49" charset="-122"/>
              </a:rPr>
              <a:t>贯彻</a:t>
            </a:r>
            <a:r>
              <a:rPr lang="zh-CN" altLang="en-US" sz="3200" b="1" dirty="0">
                <a:solidFill>
                  <a:srgbClr val="002060"/>
                </a:solidFill>
                <a:latin typeface="仿宋" pitchFamily="49" charset="-122"/>
                <a:ea typeface="仿宋" pitchFamily="49" charset="-122"/>
              </a:rPr>
              <a:t>落实</a:t>
            </a:r>
            <a:r>
              <a:rPr lang="en-US" altLang="zh-CN" sz="3200" b="1" dirty="0">
                <a:solidFill>
                  <a:srgbClr val="002060"/>
                </a:solidFill>
                <a:latin typeface="仿宋" pitchFamily="49" charset="-122"/>
                <a:ea typeface="仿宋" pitchFamily="49" charset="-122"/>
              </a:rPr>
              <a:t>《</a:t>
            </a:r>
            <a:r>
              <a:rPr lang="zh-CN" altLang="en-US" sz="3200" b="1" dirty="0">
                <a:solidFill>
                  <a:srgbClr val="002060"/>
                </a:solidFill>
                <a:latin typeface="仿宋" pitchFamily="49" charset="-122"/>
                <a:ea typeface="仿宋" pitchFamily="49" charset="-122"/>
              </a:rPr>
              <a:t>中共中央关于深化党和国家机构改革的决定</a:t>
            </a:r>
            <a:r>
              <a:rPr lang="en-US" altLang="zh-CN" sz="3200" b="1" dirty="0">
                <a:solidFill>
                  <a:srgbClr val="002060"/>
                </a:solidFill>
                <a:latin typeface="仿宋" pitchFamily="49" charset="-122"/>
                <a:ea typeface="仿宋" pitchFamily="49" charset="-122"/>
              </a:rPr>
              <a:t>》《</a:t>
            </a:r>
            <a:r>
              <a:rPr lang="zh-CN" altLang="en-US" sz="3200" b="1" dirty="0">
                <a:solidFill>
                  <a:srgbClr val="002060"/>
                </a:solidFill>
                <a:latin typeface="仿宋" pitchFamily="49" charset="-122"/>
                <a:ea typeface="仿宋" pitchFamily="49" charset="-122"/>
              </a:rPr>
              <a:t>深化党和国家机构改革方案</a:t>
            </a:r>
            <a:r>
              <a:rPr lang="en-US" altLang="zh-CN" sz="3200" b="1" dirty="0" smtClean="0">
                <a:solidFill>
                  <a:srgbClr val="002060"/>
                </a:solidFill>
                <a:latin typeface="仿宋" pitchFamily="49" charset="-122"/>
                <a:ea typeface="仿宋" pitchFamily="49" charset="-122"/>
              </a:rPr>
              <a:t>》</a:t>
            </a:r>
            <a:r>
              <a:rPr lang="zh-CN" altLang="en-US" sz="3200" b="1" dirty="0" smtClean="0">
                <a:solidFill>
                  <a:srgbClr val="002060"/>
                </a:solidFill>
                <a:latin typeface="仿宋" pitchFamily="49" charset="-122"/>
                <a:ea typeface="仿宋" pitchFamily="49" charset="-122"/>
              </a:rPr>
              <a:t>：</a:t>
            </a:r>
            <a:r>
              <a:rPr lang="en-US" altLang="zh-CN" sz="3200" b="1" dirty="0">
                <a:latin typeface="仿宋" pitchFamily="49" charset="-122"/>
                <a:ea typeface="仿宋" pitchFamily="49" charset="-122"/>
              </a:rPr>
              <a:t>2018</a:t>
            </a:r>
            <a:r>
              <a:rPr lang="zh-CN" altLang="en-US" sz="3200" b="1" dirty="0">
                <a:latin typeface="仿宋" pitchFamily="49" charset="-122"/>
                <a:ea typeface="仿宋" pitchFamily="49" charset="-122"/>
              </a:rPr>
              <a:t>年国务院机构改革方案，原国家安全生产监督管理总局负责的职业安全健康监督管理职责划入国家卫生健康委员会</a:t>
            </a:r>
            <a:r>
              <a:rPr lang="zh-CN" altLang="en-US" sz="3200" b="1" dirty="0" smtClean="0">
                <a:latin typeface="仿宋" pitchFamily="49" charset="-122"/>
                <a:ea typeface="仿宋" pitchFamily="49" charset="-122"/>
              </a:rPr>
              <a:t>。</a:t>
            </a:r>
            <a:endParaRPr lang="en-US" altLang="zh-CN" sz="3200" b="1" dirty="0" smtClean="0">
              <a:latin typeface="仿宋" pitchFamily="49" charset="-122"/>
              <a:ea typeface="仿宋"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b="0" dirty="0" smtClean="0">
                <a:solidFill>
                  <a:srgbClr val="FF0000"/>
                </a:solidFill>
                <a:latin typeface="+mj-ea"/>
                <a:ea typeface="+mj-ea"/>
              </a:rPr>
              <a:t>一、出台背景</a:t>
            </a:r>
            <a:endParaRPr lang="zh-CN" altLang="en-US" sz="3600" b="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404664"/>
            <a:ext cx="936104" cy="93610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160748"/>
            <a:ext cx="8640960" cy="5580620"/>
          </a:xfrm>
        </p:spPr>
        <p:txBody>
          <a:bodyPr>
            <a:normAutofit/>
          </a:bodyPr>
          <a:lstStyle/>
          <a:p>
            <a:pPr algn="ctr">
              <a:buClr>
                <a:schemeClr val="accent2"/>
              </a:buClr>
              <a:buFont typeface="Wingdings" pitchFamily="2" charset="2"/>
              <a:buChar char="n"/>
            </a:pPr>
            <a:r>
              <a:rPr lang="zh-CN" altLang="en-US" sz="3200" b="1" dirty="0">
                <a:solidFill>
                  <a:srgbClr val="FF0000"/>
                </a:solidFill>
                <a:effectLst>
                  <a:outerShdw blurRad="31750" dist="25400" dir="5400000" algn="tl" rotWithShape="0">
                    <a:srgbClr val="000000">
                      <a:alpha val="25000"/>
                    </a:srgbClr>
                  </a:outerShdw>
                </a:effectLst>
                <a:cs typeface="+mj-cs"/>
              </a:rPr>
              <a:t> 执法人员</a:t>
            </a:r>
            <a:r>
              <a:rPr lang="zh-CN" altLang="en-US" sz="3200" b="1" dirty="0">
                <a:solidFill>
                  <a:srgbClr val="464646"/>
                </a:solidFill>
                <a:effectLst>
                  <a:outerShdw blurRad="31750" dist="25400" dir="5400000" algn="tl" rotWithShape="0">
                    <a:srgbClr val="000000">
                      <a:alpha val="25000"/>
                    </a:srgbClr>
                  </a:outerShdw>
                </a:effectLst>
                <a:cs typeface="+mj-cs"/>
              </a:rPr>
              <a:t>的主要</a:t>
            </a:r>
            <a:r>
              <a:rPr lang="zh-CN" altLang="en-US" sz="3200" b="1" dirty="0" smtClean="0">
                <a:solidFill>
                  <a:srgbClr val="FF0000"/>
                </a:solidFill>
                <a:effectLst>
                  <a:outerShdw blurRad="31750" dist="25400" dir="5400000" algn="tl" rotWithShape="0">
                    <a:srgbClr val="000000">
                      <a:alpha val="25000"/>
                    </a:srgbClr>
                  </a:outerShdw>
                </a:effectLst>
                <a:cs typeface="+mj-cs"/>
              </a:rPr>
              <a:t>职责（</a:t>
            </a:r>
            <a:r>
              <a:rPr lang="en-US" altLang="zh-CN" sz="3200" b="1" dirty="0" smtClean="0">
                <a:solidFill>
                  <a:srgbClr val="FF0000"/>
                </a:solidFill>
                <a:effectLst>
                  <a:outerShdw blurRad="31750" dist="25400" dir="5400000" algn="tl" rotWithShape="0">
                    <a:srgbClr val="000000">
                      <a:alpha val="25000"/>
                    </a:srgbClr>
                  </a:outerShdw>
                </a:effectLst>
                <a:cs typeface="+mj-cs"/>
              </a:rPr>
              <a:t>《</a:t>
            </a:r>
            <a:r>
              <a:rPr lang="zh-CN" altLang="en-US" sz="3200" b="1" dirty="0" smtClean="0">
                <a:solidFill>
                  <a:srgbClr val="FF0000"/>
                </a:solidFill>
                <a:effectLst>
                  <a:outerShdw blurRad="31750" dist="25400" dir="5400000" algn="tl" rotWithShape="0">
                    <a:srgbClr val="000000">
                      <a:alpha val="25000"/>
                    </a:srgbClr>
                  </a:outerShdw>
                </a:effectLst>
                <a:cs typeface="+mj-cs"/>
              </a:rPr>
              <a:t>职业病防治法</a:t>
            </a:r>
            <a:r>
              <a:rPr lang="en-US" altLang="zh-CN" sz="3200" b="1" dirty="0" smtClean="0">
                <a:solidFill>
                  <a:srgbClr val="FF0000"/>
                </a:solidFill>
                <a:effectLst>
                  <a:outerShdw blurRad="31750" dist="25400" dir="5400000" algn="tl" rotWithShape="0">
                    <a:srgbClr val="000000">
                      <a:alpha val="25000"/>
                    </a:srgbClr>
                  </a:outerShdw>
                </a:effectLst>
                <a:cs typeface="+mj-cs"/>
              </a:rPr>
              <a:t>》</a:t>
            </a:r>
            <a:r>
              <a:rPr lang="zh-CN" altLang="en-US" sz="3200" b="1" dirty="0" smtClean="0">
                <a:solidFill>
                  <a:srgbClr val="FF0000"/>
                </a:solidFill>
                <a:effectLst>
                  <a:outerShdw blurRad="31750" dist="25400" dir="5400000" algn="tl" rotWithShape="0">
                    <a:srgbClr val="000000">
                      <a:alpha val="25000"/>
                    </a:srgbClr>
                  </a:outerShdw>
                </a:effectLst>
                <a:cs typeface="+mj-cs"/>
              </a:rPr>
              <a:t>）</a:t>
            </a:r>
            <a:endParaRPr lang="zh-CN" altLang="en-US" sz="3200" b="1" dirty="0">
              <a:solidFill>
                <a:srgbClr val="002060"/>
              </a:solidFill>
              <a:latin typeface="仿宋" panose="02010609060101010101" pitchFamily="49" charset="-122"/>
              <a:ea typeface="仿宋" panose="02010609060101010101" pitchFamily="49" charset="-122"/>
            </a:endParaRPr>
          </a:p>
          <a:p>
            <a:pPr algn="just">
              <a:buClr>
                <a:srgbClr val="FF0000"/>
              </a:buClr>
              <a:buFont typeface="Wingdings" panose="05000000000000000000" pitchFamily="2" charset="2"/>
              <a:buChar char="l"/>
            </a:pPr>
            <a:r>
              <a:rPr lang="zh-CN" altLang="en-US" sz="3200" b="1" dirty="0">
                <a:latin typeface="仿宋" panose="02010609060101010101" pitchFamily="49" charset="-122"/>
                <a:ea typeface="仿宋" panose="02010609060101010101" pitchFamily="49" charset="-122"/>
              </a:rPr>
              <a:t>第六十三条 卫生行政部门履行监督检查职责时，有权采取下列措施：</a:t>
            </a:r>
          </a:p>
          <a:p>
            <a:pPr algn="just">
              <a:buClr>
                <a:srgbClr val="FF0000"/>
              </a:buClr>
              <a:buFont typeface="Wingdings" panose="05000000000000000000" pitchFamily="2" charset="2"/>
              <a:buChar char="Ø"/>
            </a:pPr>
            <a:r>
              <a:rPr lang="zh-CN" altLang="en-US" sz="3200" b="1" dirty="0">
                <a:latin typeface="仿宋" panose="02010609060101010101" pitchFamily="49" charset="-122"/>
                <a:ea typeface="仿宋" panose="02010609060101010101" pitchFamily="49" charset="-122"/>
              </a:rPr>
              <a:t>（一）</a:t>
            </a:r>
            <a:r>
              <a:rPr lang="zh-CN" altLang="en-US" sz="3200" b="1" dirty="0">
                <a:solidFill>
                  <a:srgbClr val="FF0000"/>
                </a:solidFill>
                <a:latin typeface="仿宋" panose="02010609060101010101" pitchFamily="49" charset="-122"/>
                <a:ea typeface="仿宋" panose="02010609060101010101" pitchFamily="49" charset="-122"/>
              </a:rPr>
              <a:t>进入</a:t>
            </a:r>
            <a:r>
              <a:rPr lang="zh-CN" altLang="en-US" sz="3200" b="1" dirty="0">
                <a:latin typeface="仿宋" panose="02010609060101010101" pitchFamily="49" charset="-122"/>
                <a:ea typeface="仿宋" panose="02010609060101010101" pitchFamily="49" charset="-122"/>
              </a:rPr>
              <a:t>被检查单位和职业病危害现场，了解情况，调查取证</a:t>
            </a:r>
            <a:r>
              <a:rPr lang="zh-CN" altLang="en-US" sz="3200" b="1" dirty="0" smtClean="0">
                <a:latin typeface="仿宋" panose="02010609060101010101" pitchFamily="49" charset="-122"/>
                <a:ea typeface="仿宋" panose="02010609060101010101" pitchFamily="49" charset="-122"/>
              </a:rPr>
              <a:t>；</a:t>
            </a:r>
            <a:endParaRPr lang="en-US" altLang="zh-CN" sz="3200" b="1" dirty="0" smtClean="0">
              <a:latin typeface="仿宋" panose="02010609060101010101" pitchFamily="49" charset="-122"/>
              <a:ea typeface="仿宋" panose="02010609060101010101" pitchFamily="49" charset="-122"/>
            </a:endParaRPr>
          </a:p>
          <a:p>
            <a:pPr algn="just">
              <a:buClr>
                <a:srgbClr val="FF0000"/>
              </a:buClr>
              <a:buFont typeface="Wingdings" panose="05000000000000000000" pitchFamily="2" charset="2"/>
              <a:buChar char="Ø"/>
            </a:pPr>
            <a:r>
              <a:rPr lang="zh-CN" altLang="en-US" sz="3200" b="1" dirty="0">
                <a:latin typeface="仿宋" panose="02010609060101010101" pitchFamily="49" charset="-122"/>
                <a:ea typeface="仿宋" panose="02010609060101010101" pitchFamily="49" charset="-122"/>
              </a:rPr>
              <a:t>（二）</a:t>
            </a:r>
            <a:r>
              <a:rPr lang="zh-CN" altLang="en-US" sz="3200" b="1" dirty="0">
                <a:solidFill>
                  <a:srgbClr val="FF0000"/>
                </a:solidFill>
                <a:latin typeface="仿宋" panose="02010609060101010101" pitchFamily="49" charset="-122"/>
                <a:ea typeface="仿宋" panose="02010609060101010101" pitchFamily="49" charset="-122"/>
              </a:rPr>
              <a:t>查阅或者复制</a:t>
            </a:r>
            <a:r>
              <a:rPr lang="zh-CN" altLang="en-US" sz="3200" b="1" dirty="0">
                <a:latin typeface="仿宋" panose="02010609060101010101" pitchFamily="49" charset="-122"/>
                <a:ea typeface="仿宋" panose="02010609060101010101" pitchFamily="49" charset="-122"/>
              </a:rPr>
              <a:t>与违反职业病防治法律、法规的行为有关的资料和采集样品</a:t>
            </a:r>
            <a:r>
              <a:rPr lang="zh-CN" altLang="en-US" sz="3200" b="1" dirty="0" smtClean="0">
                <a:latin typeface="仿宋" panose="02010609060101010101" pitchFamily="49" charset="-122"/>
                <a:ea typeface="仿宋" panose="02010609060101010101" pitchFamily="49" charset="-122"/>
              </a:rPr>
              <a:t>；</a:t>
            </a:r>
            <a:endParaRPr lang="en-US" altLang="zh-CN" sz="3200" b="1" dirty="0" smtClean="0">
              <a:latin typeface="仿宋" panose="02010609060101010101" pitchFamily="49" charset="-122"/>
              <a:ea typeface="仿宋" panose="02010609060101010101" pitchFamily="49" charset="-122"/>
            </a:endParaRPr>
          </a:p>
          <a:p>
            <a:pPr algn="just">
              <a:buClr>
                <a:srgbClr val="FF0000"/>
              </a:buClr>
              <a:buFont typeface="Wingdings" panose="05000000000000000000" pitchFamily="2" charset="2"/>
              <a:buChar char="Ø"/>
            </a:pPr>
            <a:r>
              <a:rPr lang="zh-CN" altLang="en-US" sz="3200" b="1" dirty="0" smtClean="0">
                <a:latin typeface="仿宋" panose="02010609060101010101" pitchFamily="49" charset="-122"/>
                <a:ea typeface="仿宋" panose="02010609060101010101" pitchFamily="49" charset="-122"/>
              </a:rPr>
              <a:t>（</a:t>
            </a:r>
            <a:r>
              <a:rPr lang="zh-CN" altLang="en-US" sz="3200" b="1" dirty="0">
                <a:latin typeface="仿宋" panose="02010609060101010101" pitchFamily="49" charset="-122"/>
                <a:ea typeface="仿宋" panose="02010609060101010101" pitchFamily="49" charset="-122"/>
              </a:rPr>
              <a:t>三）</a:t>
            </a:r>
            <a:r>
              <a:rPr lang="zh-CN" altLang="en-US" sz="3200" b="1" dirty="0">
                <a:solidFill>
                  <a:srgbClr val="FF0000"/>
                </a:solidFill>
                <a:latin typeface="仿宋" panose="02010609060101010101" pitchFamily="49" charset="-122"/>
                <a:ea typeface="仿宋" panose="02010609060101010101" pitchFamily="49" charset="-122"/>
              </a:rPr>
              <a:t>责令</a:t>
            </a:r>
            <a:r>
              <a:rPr lang="zh-CN" altLang="en-US" sz="3200" b="1" dirty="0">
                <a:latin typeface="仿宋" panose="02010609060101010101" pitchFamily="49" charset="-122"/>
                <a:ea typeface="仿宋" panose="02010609060101010101" pitchFamily="49" charset="-122"/>
              </a:rPr>
              <a:t>违反职业病防治法律、法规的单位和个人停止违法行为。</a:t>
            </a:r>
          </a:p>
        </p:txBody>
      </p:sp>
      <p:sp>
        <p:nvSpPr>
          <p:cNvPr id="3" name="标题 2"/>
          <p:cNvSpPr>
            <a:spLocks noGrp="1"/>
          </p:cNvSpPr>
          <p:nvPr>
            <p:ph type="title"/>
          </p:nvPr>
        </p:nvSpPr>
        <p:spPr>
          <a:xfrm>
            <a:off x="1259632" y="274638"/>
            <a:ext cx="7272808" cy="706090"/>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2575937845"/>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160748"/>
            <a:ext cx="8640960" cy="5580620"/>
          </a:xfrm>
        </p:spPr>
        <p:txBody>
          <a:bodyPr>
            <a:normAutofit lnSpcReduction="10000"/>
          </a:bodyPr>
          <a:lstStyle/>
          <a:p>
            <a:pPr algn="ctr">
              <a:buClr>
                <a:schemeClr val="accent2"/>
              </a:buClr>
              <a:buFont typeface="Wingdings" pitchFamily="2" charset="2"/>
              <a:buChar char="n"/>
            </a:pPr>
            <a:r>
              <a:rPr lang="zh-CN" altLang="en-US" sz="3200" b="1" dirty="0">
                <a:solidFill>
                  <a:srgbClr val="FF0000"/>
                </a:solidFill>
                <a:effectLst>
                  <a:outerShdw blurRad="31750" dist="25400" dir="5400000" algn="tl" rotWithShape="0">
                    <a:srgbClr val="000000">
                      <a:alpha val="25000"/>
                    </a:srgbClr>
                  </a:outerShdw>
                </a:effectLst>
                <a:cs typeface="+mj-cs"/>
              </a:rPr>
              <a:t> 执法人员</a:t>
            </a:r>
            <a:r>
              <a:rPr lang="zh-CN" altLang="en-US" sz="3200" b="1" dirty="0">
                <a:solidFill>
                  <a:srgbClr val="464646"/>
                </a:solidFill>
                <a:effectLst>
                  <a:outerShdw blurRad="31750" dist="25400" dir="5400000" algn="tl" rotWithShape="0">
                    <a:srgbClr val="000000">
                      <a:alpha val="25000"/>
                    </a:srgbClr>
                  </a:outerShdw>
                </a:effectLst>
                <a:cs typeface="+mj-cs"/>
              </a:rPr>
              <a:t>的主要</a:t>
            </a:r>
            <a:r>
              <a:rPr lang="zh-CN" altLang="en-US" sz="3200" b="1" dirty="0" smtClean="0">
                <a:solidFill>
                  <a:srgbClr val="FF0000"/>
                </a:solidFill>
                <a:effectLst>
                  <a:outerShdw blurRad="31750" dist="25400" dir="5400000" algn="tl" rotWithShape="0">
                    <a:srgbClr val="000000">
                      <a:alpha val="25000"/>
                    </a:srgbClr>
                  </a:outerShdw>
                </a:effectLst>
                <a:cs typeface="+mj-cs"/>
              </a:rPr>
              <a:t>职责</a:t>
            </a:r>
            <a:endParaRPr lang="zh-CN" altLang="en-US" sz="3200" b="1" dirty="0">
              <a:solidFill>
                <a:srgbClr val="002060"/>
              </a:solidFill>
              <a:latin typeface="仿宋" panose="02010609060101010101" pitchFamily="49" charset="-122"/>
              <a:ea typeface="仿宋" panose="02010609060101010101" pitchFamily="49" charset="-122"/>
            </a:endParaRPr>
          </a:p>
          <a:p>
            <a:pPr algn="just">
              <a:buClr>
                <a:srgbClr val="FF0000"/>
              </a:buClr>
              <a:buFont typeface="Wingdings" panose="05000000000000000000" pitchFamily="2" charset="2"/>
              <a:buChar char="l"/>
            </a:pPr>
            <a:r>
              <a:rPr lang="zh-CN" altLang="en-US" sz="3200" b="1" dirty="0">
                <a:latin typeface="仿宋" panose="02010609060101010101" pitchFamily="49" charset="-122"/>
                <a:ea typeface="仿宋" panose="02010609060101010101" pitchFamily="49" charset="-122"/>
              </a:rPr>
              <a:t>第六十四条 发生职业病危害事故或者有证据证明危害状态可能导致职业病危害事故发生时，卫生行政部门可以采取下列</a:t>
            </a:r>
            <a:r>
              <a:rPr lang="zh-CN" altLang="en-US" sz="3200" b="1" dirty="0">
                <a:solidFill>
                  <a:srgbClr val="FF0000"/>
                </a:solidFill>
                <a:latin typeface="仿宋" panose="02010609060101010101" pitchFamily="49" charset="-122"/>
                <a:ea typeface="仿宋" panose="02010609060101010101" pitchFamily="49" charset="-122"/>
              </a:rPr>
              <a:t>临时控制措施</a:t>
            </a:r>
            <a:r>
              <a:rPr lang="zh-CN" altLang="en-US" sz="3200" b="1" dirty="0">
                <a:latin typeface="仿宋" panose="02010609060101010101" pitchFamily="49" charset="-122"/>
                <a:ea typeface="仿宋" panose="02010609060101010101" pitchFamily="49" charset="-122"/>
              </a:rPr>
              <a:t>：</a:t>
            </a:r>
          </a:p>
          <a:p>
            <a:pPr algn="just">
              <a:buClr>
                <a:srgbClr val="FF0000"/>
              </a:buClr>
              <a:buFont typeface="Wingdings" panose="05000000000000000000" pitchFamily="2" charset="2"/>
              <a:buChar char="Ø"/>
            </a:pPr>
            <a:r>
              <a:rPr lang="zh-CN" altLang="en-US" sz="3200" b="1" dirty="0">
                <a:latin typeface="仿宋" panose="02010609060101010101" pitchFamily="49" charset="-122"/>
                <a:ea typeface="仿宋" panose="02010609060101010101" pitchFamily="49" charset="-122"/>
              </a:rPr>
              <a:t>（一）</a:t>
            </a:r>
            <a:r>
              <a:rPr lang="zh-CN" altLang="en-US" sz="3200" b="1" dirty="0">
                <a:solidFill>
                  <a:srgbClr val="FF0000"/>
                </a:solidFill>
                <a:latin typeface="仿宋" panose="02010609060101010101" pitchFamily="49" charset="-122"/>
                <a:ea typeface="仿宋" panose="02010609060101010101" pitchFamily="49" charset="-122"/>
              </a:rPr>
              <a:t>责令暂停</a:t>
            </a:r>
            <a:r>
              <a:rPr lang="zh-CN" altLang="en-US" sz="3200" b="1" dirty="0">
                <a:latin typeface="仿宋" panose="02010609060101010101" pitchFamily="49" charset="-122"/>
                <a:ea typeface="仿宋" panose="02010609060101010101" pitchFamily="49" charset="-122"/>
              </a:rPr>
              <a:t>导致职业病危害事故的作业</a:t>
            </a:r>
            <a:r>
              <a:rPr lang="zh-CN" altLang="en-US" sz="3200" b="1" dirty="0" smtClean="0">
                <a:latin typeface="仿宋" panose="02010609060101010101" pitchFamily="49" charset="-122"/>
                <a:ea typeface="仿宋" panose="02010609060101010101" pitchFamily="49" charset="-122"/>
              </a:rPr>
              <a:t>；</a:t>
            </a:r>
            <a:endParaRPr lang="en-US" altLang="zh-CN" sz="3200" b="1" dirty="0" smtClean="0">
              <a:latin typeface="仿宋" panose="02010609060101010101" pitchFamily="49" charset="-122"/>
              <a:ea typeface="仿宋" panose="02010609060101010101" pitchFamily="49" charset="-122"/>
            </a:endParaRPr>
          </a:p>
          <a:p>
            <a:pPr algn="just">
              <a:buClr>
                <a:srgbClr val="FF0000"/>
              </a:buClr>
              <a:buFont typeface="Wingdings" panose="05000000000000000000" pitchFamily="2" charset="2"/>
              <a:buChar char="Ø"/>
            </a:pPr>
            <a:r>
              <a:rPr lang="zh-CN" altLang="en-US" sz="3200" b="1" dirty="0" smtClean="0">
                <a:latin typeface="仿宋" panose="02010609060101010101" pitchFamily="49" charset="-122"/>
                <a:ea typeface="仿宋" panose="02010609060101010101" pitchFamily="49" charset="-122"/>
              </a:rPr>
              <a:t>（</a:t>
            </a:r>
            <a:r>
              <a:rPr lang="zh-CN" altLang="en-US" sz="3200" b="1" dirty="0">
                <a:latin typeface="仿宋" panose="02010609060101010101" pitchFamily="49" charset="-122"/>
                <a:ea typeface="仿宋" panose="02010609060101010101" pitchFamily="49" charset="-122"/>
              </a:rPr>
              <a:t>二）</a:t>
            </a:r>
            <a:r>
              <a:rPr lang="zh-CN" altLang="en-US" sz="3200" b="1" dirty="0">
                <a:solidFill>
                  <a:srgbClr val="FF0000"/>
                </a:solidFill>
                <a:latin typeface="仿宋" panose="02010609060101010101" pitchFamily="49" charset="-122"/>
                <a:ea typeface="仿宋" panose="02010609060101010101" pitchFamily="49" charset="-122"/>
              </a:rPr>
              <a:t>封存</a:t>
            </a:r>
            <a:r>
              <a:rPr lang="zh-CN" altLang="en-US" sz="3200" b="1" dirty="0">
                <a:latin typeface="仿宋" panose="02010609060101010101" pitchFamily="49" charset="-122"/>
                <a:ea typeface="仿宋" panose="02010609060101010101" pitchFamily="49" charset="-122"/>
              </a:rPr>
              <a:t>造成职业病危害事故或者可能导致职业病危害事故发生的材料和设备</a:t>
            </a:r>
            <a:r>
              <a:rPr lang="zh-CN" altLang="en-US" sz="3200" b="1" dirty="0" smtClean="0">
                <a:latin typeface="仿宋" panose="02010609060101010101" pitchFamily="49" charset="-122"/>
                <a:ea typeface="仿宋" panose="02010609060101010101" pitchFamily="49" charset="-122"/>
              </a:rPr>
              <a:t>；</a:t>
            </a:r>
            <a:endParaRPr lang="zh-CN" altLang="en-US" sz="3200" b="1" dirty="0">
              <a:latin typeface="仿宋" panose="02010609060101010101" pitchFamily="49" charset="-122"/>
              <a:ea typeface="仿宋" panose="02010609060101010101" pitchFamily="49" charset="-122"/>
            </a:endParaRPr>
          </a:p>
          <a:p>
            <a:pPr algn="just">
              <a:buClr>
                <a:srgbClr val="FF0000"/>
              </a:buClr>
              <a:buFont typeface="Wingdings" panose="05000000000000000000" pitchFamily="2" charset="2"/>
              <a:buChar char="Ø"/>
            </a:pPr>
            <a:r>
              <a:rPr lang="zh-CN" altLang="en-US" sz="3200" b="1" dirty="0">
                <a:latin typeface="仿宋" panose="02010609060101010101" pitchFamily="49" charset="-122"/>
                <a:ea typeface="仿宋" panose="02010609060101010101" pitchFamily="49" charset="-122"/>
              </a:rPr>
              <a:t>（三）</a:t>
            </a:r>
            <a:r>
              <a:rPr lang="zh-CN" altLang="en-US" sz="3200" b="1" dirty="0">
                <a:solidFill>
                  <a:srgbClr val="FF0000"/>
                </a:solidFill>
                <a:latin typeface="仿宋" panose="02010609060101010101" pitchFamily="49" charset="-122"/>
                <a:ea typeface="仿宋" panose="02010609060101010101" pitchFamily="49" charset="-122"/>
              </a:rPr>
              <a:t>组织控制</a:t>
            </a:r>
            <a:r>
              <a:rPr lang="zh-CN" altLang="en-US" sz="3200" b="1" dirty="0">
                <a:latin typeface="仿宋" panose="02010609060101010101" pitchFamily="49" charset="-122"/>
                <a:ea typeface="仿宋" panose="02010609060101010101" pitchFamily="49" charset="-122"/>
              </a:rPr>
              <a:t>职业病危害事故现场。</a:t>
            </a:r>
          </a:p>
          <a:p>
            <a:pPr algn="just">
              <a:buClr>
                <a:srgbClr val="FF0000"/>
              </a:buClr>
              <a:buFont typeface="Wingdings" panose="05000000000000000000" pitchFamily="2" charset="2"/>
              <a:buChar char="l"/>
            </a:pPr>
            <a:r>
              <a:rPr lang="zh-CN" altLang="en-US" sz="3200" b="1" dirty="0" smtClean="0">
                <a:latin typeface="仿宋" panose="02010609060101010101" pitchFamily="49" charset="-122"/>
                <a:ea typeface="仿宋" panose="02010609060101010101" pitchFamily="49" charset="-122"/>
              </a:rPr>
              <a:t>在</a:t>
            </a:r>
            <a:r>
              <a:rPr lang="zh-CN" altLang="en-US" sz="3200" b="1" dirty="0">
                <a:latin typeface="仿宋" panose="02010609060101010101" pitchFamily="49" charset="-122"/>
                <a:ea typeface="仿宋" panose="02010609060101010101" pitchFamily="49" charset="-122"/>
              </a:rPr>
              <a:t>职业病危害事故或者危害状态得到有效控制后，卫生行政部门应当及时</a:t>
            </a:r>
            <a:r>
              <a:rPr lang="zh-CN" altLang="en-US" sz="3200" b="1" dirty="0">
                <a:solidFill>
                  <a:srgbClr val="FF0000"/>
                </a:solidFill>
                <a:latin typeface="仿宋" panose="02010609060101010101" pitchFamily="49" charset="-122"/>
                <a:ea typeface="仿宋" panose="02010609060101010101" pitchFamily="49" charset="-122"/>
              </a:rPr>
              <a:t>解除控制</a:t>
            </a:r>
            <a:r>
              <a:rPr lang="zh-CN" altLang="en-US" sz="3200" b="1" dirty="0">
                <a:latin typeface="仿宋" panose="02010609060101010101" pitchFamily="49" charset="-122"/>
                <a:ea typeface="仿宋" panose="02010609060101010101" pitchFamily="49" charset="-122"/>
              </a:rPr>
              <a:t>措施。</a:t>
            </a:r>
          </a:p>
        </p:txBody>
      </p:sp>
      <p:sp>
        <p:nvSpPr>
          <p:cNvPr id="3" name="标题 2"/>
          <p:cNvSpPr>
            <a:spLocks noGrp="1"/>
          </p:cNvSpPr>
          <p:nvPr>
            <p:ph type="title"/>
          </p:nvPr>
        </p:nvSpPr>
        <p:spPr>
          <a:xfrm>
            <a:off x="1259632" y="274638"/>
            <a:ext cx="7272808" cy="706090"/>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3597703584"/>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160748"/>
            <a:ext cx="8784976" cy="5436604"/>
          </a:xfrm>
        </p:spPr>
        <p:txBody>
          <a:bodyPr>
            <a:normAutofit/>
          </a:bodyPr>
          <a:lstStyle/>
          <a:p>
            <a:pPr>
              <a:buClr>
                <a:schemeClr val="accent2"/>
              </a:buClr>
              <a:buFont typeface="Wingdings" pitchFamily="2" charset="2"/>
              <a:buChar char="n"/>
            </a:pPr>
            <a:r>
              <a:rPr lang="zh-CN" altLang="en-US" sz="3200" b="1" dirty="0" smtClean="0"/>
              <a:t>对用人单位</a:t>
            </a:r>
            <a:r>
              <a:rPr lang="zh-CN" altLang="en-US" sz="3200" b="1" dirty="0"/>
              <a:t>职业卫生</a:t>
            </a:r>
            <a:r>
              <a:rPr lang="zh-CN" altLang="en-US" sz="3200" b="1" dirty="0" smtClean="0"/>
              <a:t>监督执法检查，主要</a:t>
            </a:r>
            <a:r>
              <a:rPr lang="zh-CN" altLang="en-US" sz="3200" b="1" dirty="0"/>
              <a:t>检查哪些</a:t>
            </a:r>
            <a:r>
              <a:rPr lang="zh-CN" altLang="en-US" sz="3200" b="1" dirty="0" smtClean="0"/>
              <a:t>内容？</a:t>
            </a:r>
            <a:r>
              <a:rPr lang="zh-CN" altLang="en-US" sz="3200" b="1" dirty="0"/>
              <a:t/>
            </a:r>
            <a:br>
              <a:rPr lang="zh-CN" altLang="en-US" sz="3200" b="1" dirty="0"/>
            </a:br>
            <a:endParaRPr lang="en-US" altLang="zh-CN" sz="3200" b="1" dirty="0" smtClean="0"/>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pic>
        <p:nvPicPr>
          <p:cNvPr id="6" name="Picture 2" descr="C:\Users\Admin\Desktop\640.webp (1).jpg"/>
          <p:cNvPicPr>
            <a:picLocks noChangeAspect="1" noChangeArrowheads="1"/>
          </p:cNvPicPr>
          <p:nvPr/>
        </p:nvPicPr>
        <p:blipFill>
          <a:blip r:embed="rId3" cstate="print"/>
          <a:srcRect/>
          <a:stretch>
            <a:fillRect/>
          </a:stretch>
        </p:blipFill>
        <p:spPr bwMode="auto">
          <a:xfrm>
            <a:off x="0" y="2276872"/>
            <a:ext cx="9144000" cy="4581128"/>
          </a:xfrm>
          <a:prstGeom prst="rect">
            <a:avLst/>
          </a:prstGeom>
          <a:noFill/>
        </p:spPr>
      </p:pic>
    </p:spTree>
    <p:extLst>
      <p:ext uri="{BB962C8B-B14F-4D97-AF65-F5344CB8AC3E}">
        <p14:creationId xmlns:p14="http://schemas.microsoft.com/office/powerpoint/2010/main" xmlns="" val="182039037"/>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160748"/>
            <a:ext cx="8640960" cy="5436604"/>
          </a:xfrm>
        </p:spPr>
        <p:txBody>
          <a:bodyPr>
            <a:normAutofit fontScale="92500" lnSpcReduction="10000"/>
          </a:bodyPr>
          <a:lstStyle/>
          <a:p>
            <a:pPr>
              <a:buClr>
                <a:schemeClr val="accent2"/>
              </a:buClr>
              <a:buFont typeface="Wingdings" pitchFamily="2" charset="2"/>
              <a:buChar char="n"/>
            </a:pPr>
            <a:r>
              <a:rPr lang="zh-CN" altLang="en-US" b="1" dirty="0"/>
              <a:t>用人单位职业健康监督检查重点</a:t>
            </a:r>
            <a:r>
              <a:rPr lang="zh-CN" altLang="en-US" b="1" dirty="0" smtClean="0"/>
              <a:t>事项</a:t>
            </a:r>
            <a:endParaRPr lang="en-US" altLang="zh-CN" b="1" dirty="0" smtClean="0"/>
          </a:p>
          <a:p>
            <a:pPr marL="109728" indent="0">
              <a:buClr>
                <a:schemeClr val="accent2"/>
              </a:buClr>
              <a:buNone/>
            </a:pPr>
            <a:r>
              <a:rPr lang="en-US" altLang="zh-CN" sz="2600" b="1" dirty="0">
                <a:solidFill>
                  <a:srgbClr val="002060"/>
                </a:solidFill>
                <a:latin typeface="仿宋" panose="02010609060101010101" pitchFamily="49" charset="-122"/>
                <a:ea typeface="仿宋" panose="02010609060101010101" pitchFamily="49" charset="-122"/>
              </a:rPr>
              <a:t>1</a:t>
            </a:r>
            <a:r>
              <a:rPr lang="zh-CN" altLang="en-US" sz="2600" b="1" dirty="0">
                <a:solidFill>
                  <a:srgbClr val="002060"/>
                </a:solidFill>
                <a:latin typeface="仿宋" panose="02010609060101010101" pitchFamily="49" charset="-122"/>
                <a:ea typeface="仿宋" panose="02010609060101010101" pitchFamily="49" charset="-122"/>
              </a:rPr>
              <a:t>）设置管理机构，配备专兼职管理人员；</a:t>
            </a:r>
          </a:p>
          <a:p>
            <a:pPr marL="109728" indent="0">
              <a:buClr>
                <a:schemeClr val="accent2"/>
              </a:buClr>
              <a:buNone/>
            </a:pPr>
            <a:r>
              <a:rPr lang="en-US" altLang="zh-CN" sz="2600" b="1" dirty="0">
                <a:solidFill>
                  <a:srgbClr val="002060"/>
                </a:solidFill>
                <a:latin typeface="仿宋" panose="02010609060101010101" pitchFamily="49" charset="-122"/>
                <a:ea typeface="仿宋" panose="02010609060101010101" pitchFamily="49" charset="-122"/>
              </a:rPr>
              <a:t>2</a:t>
            </a:r>
            <a:r>
              <a:rPr lang="zh-CN" altLang="en-US" sz="2600" b="1" dirty="0">
                <a:solidFill>
                  <a:srgbClr val="002060"/>
                </a:solidFill>
                <a:latin typeface="仿宋" panose="02010609060101010101" pitchFamily="49" charset="-122"/>
                <a:ea typeface="仿宋" panose="02010609060101010101" pitchFamily="49" charset="-122"/>
              </a:rPr>
              <a:t>）建立管理制度和操作规程；</a:t>
            </a:r>
          </a:p>
          <a:p>
            <a:pPr marL="109728" indent="0">
              <a:buClr>
                <a:schemeClr val="accent2"/>
              </a:buClr>
              <a:buNone/>
            </a:pPr>
            <a:r>
              <a:rPr lang="en-US" altLang="zh-CN" sz="2600" b="1" dirty="0">
                <a:solidFill>
                  <a:srgbClr val="002060"/>
                </a:solidFill>
                <a:latin typeface="仿宋" panose="02010609060101010101" pitchFamily="49" charset="-122"/>
                <a:ea typeface="仿宋" panose="02010609060101010101" pitchFamily="49" charset="-122"/>
              </a:rPr>
              <a:t>3</a:t>
            </a:r>
            <a:r>
              <a:rPr lang="zh-CN" altLang="en-US" sz="2600" b="1" dirty="0">
                <a:solidFill>
                  <a:srgbClr val="002060"/>
                </a:solidFill>
                <a:latin typeface="仿宋" panose="02010609060101010101" pitchFamily="49" charset="-122"/>
                <a:ea typeface="仿宋" panose="02010609060101010101" pitchFamily="49" charset="-122"/>
              </a:rPr>
              <a:t>）职业卫生培训情况；</a:t>
            </a:r>
          </a:p>
          <a:p>
            <a:pPr marL="109728" indent="0">
              <a:buClr>
                <a:schemeClr val="accent2"/>
              </a:buClr>
              <a:buNone/>
            </a:pPr>
            <a:r>
              <a:rPr lang="en-US" altLang="zh-CN" sz="2600" b="1" dirty="0">
                <a:solidFill>
                  <a:srgbClr val="002060"/>
                </a:solidFill>
                <a:latin typeface="仿宋" panose="02010609060101010101" pitchFamily="49" charset="-122"/>
                <a:ea typeface="仿宋" panose="02010609060101010101" pitchFamily="49" charset="-122"/>
              </a:rPr>
              <a:t>4</a:t>
            </a:r>
            <a:r>
              <a:rPr lang="zh-CN" altLang="en-US" sz="2600" b="1" dirty="0">
                <a:solidFill>
                  <a:srgbClr val="002060"/>
                </a:solidFill>
                <a:latin typeface="仿宋" panose="02010609060101010101" pitchFamily="49" charset="-122"/>
                <a:ea typeface="仿宋" panose="02010609060101010101" pitchFamily="49" charset="-122"/>
              </a:rPr>
              <a:t>）建设项目职业病防护设施“三同时”制度落实情况；</a:t>
            </a:r>
          </a:p>
          <a:p>
            <a:pPr marL="109728" indent="0">
              <a:buClr>
                <a:schemeClr val="accent2"/>
              </a:buClr>
              <a:buNone/>
            </a:pPr>
            <a:r>
              <a:rPr lang="en-US" altLang="zh-CN" sz="2600" b="1" dirty="0">
                <a:solidFill>
                  <a:srgbClr val="002060"/>
                </a:solidFill>
                <a:latin typeface="仿宋" panose="02010609060101010101" pitchFamily="49" charset="-122"/>
                <a:ea typeface="仿宋" panose="02010609060101010101" pitchFamily="49" charset="-122"/>
              </a:rPr>
              <a:t>5</a:t>
            </a:r>
            <a:r>
              <a:rPr lang="zh-CN" altLang="en-US" sz="2600" b="1" dirty="0">
                <a:solidFill>
                  <a:srgbClr val="002060"/>
                </a:solidFill>
                <a:latin typeface="仿宋" panose="02010609060101010101" pitchFamily="49" charset="-122"/>
                <a:ea typeface="仿宋" panose="02010609060101010101" pitchFamily="49" charset="-122"/>
              </a:rPr>
              <a:t>）工作场所职业病危害项目申报情况；</a:t>
            </a:r>
          </a:p>
          <a:p>
            <a:pPr marL="109728" indent="0">
              <a:buClr>
                <a:schemeClr val="accent2"/>
              </a:buClr>
              <a:buNone/>
            </a:pPr>
            <a:r>
              <a:rPr lang="en-US" altLang="zh-CN" sz="2600" b="1" dirty="0">
                <a:solidFill>
                  <a:srgbClr val="002060"/>
                </a:solidFill>
                <a:latin typeface="仿宋" panose="02010609060101010101" pitchFamily="49" charset="-122"/>
                <a:ea typeface="仿宋" panose="02010609060101010101" pitchFamily="49" charset="-122"/>
              </a:rPr>
              <a:t>6</a:t>
            </a:r>
            <a:r>
              <a:rPr lang="zh-CN" altLang="en-US" sz="2600" b="1" dirty="0">
                <a:solidFill>
                  <a:srgbClr val="002060"/>
                </a:solidFill>
                <a:latin typeface="仿宋" panose="02010609060101010101" pitchFamily="49" charset="-122"/>
                <a:ea typeface="仿宋" panose="02010609060101010101" pitchFamily="49" charset="-122"/>
              </a:rPr>
              <a:t>）职业病危害因素监测、检测、评价及结果报告和公布情况；</a:t>
            </a:r>
          </a:p>
          <a:p>
            <a:pPr marL="109728" indent="0">
              <a:buClr>
                <a:schemeClr val="accent2"/>
              </a:buClr>
              <a:buNone/>
            </a:pPr>
            <a:r>
              <a:rPr lang="en-US" altLang="zh-CN" sz="2600" b="1" dirty="0">
                <a:solidFill>
                  <a:srgbClr val="002060"/>
                </a:solidFill>
                <a:latin typeface="仿宋" panose="02010609060101010101" pitchFamily="49" charset="-122"/>
                <a:ea typeface="仿宋" panose="02010609060101010101" pitchFamily="49" charset="-122"/>
              </a:rPr>
              <a:t>7</a:t>
            </a:r>
            <a:r>
              <a:rPr lang="zh-CN" altLang="en-US" sz="2600" b="1" dirty="0">
                <a:solidFill>
                  <a:srgbClr val="002060"/>
                </a:solidFill>
                <a:latin typeface="仿宋" panose="02010609060101010101" pitchFamily="49" charset="-122"/>
                <a:ea typeface="仿宋" panose="02010609060101010101" pitchFamily="49" charset="-122"/>
              </a:rPr>
              <a:t>）职业病防护设施、防护用品的管理情况；</a:t>
            </a:r>
          </a:p>
          <a:p>
            <a:pPr marL="109728" indent="0">
              <a:buClr>
                <a:schemeClr val="accent2"/>
              </a:buClr>
              <a:buNone/>
            </a:pPr>
            <a:r>
              <a:rPr lang="en-US" altLang="zh-CN" sz="2600" b="1" dirty="0">
                <a:solidFill>
                  <a:srgbClr val="002060"/>
                </a:solidFill>
                <a:latin typeface="仿宋" panose="02010609060101010101" pitchFamily="49" charset="-122"/>
                <a:ea typeface="仿宋" panose="02010609060101010101" pitchFamily="49" charset="-122"/>
              </a:rPr>
              <a:t>8</a:t>
            </a:r>
            <a:r>
              <a:rPr lang="zh-CN" altLang="en-US" sz="2600" b="1" dirty="0">
                <a:solidFill>
                  <a:srgbClr val="002060"/>
                </a:solidFill>
                <a:latin typeface="仿宋" panose="02010609060101010101" pitchFamily="49" charset="-122"/>
                <a:ea typeface="仿宋" panose="02010609060101010101" pitchFamily="49" charset="-122"/>
              </a:rPr>
              <a:t>）职业病危害因素及危害后果警示、告知情况；</a:t>
            </a:r>
          </a:p>
          <a:p>
            <a:pPr marL="109728" indent="0">
              <a:buClr>
                <a:schemeClr val="accent2"/>
              </a:buClr>
              <a:buNone/>
            </a:pPr>
            <a:r>
              <a:rPr lang="en-US" altLang="zh-CN" sz="2600" b="1" dirty="0">
                <a:solidFill>
                  <a:srgbClr val="002060"/>
                </a:solidFill>
                <a:latin typeface="仿宋" panose="02010609060101010101" pitchFamily="49" charset="-122"/>
                <a:ea typeface="仿宋" panose="02010609060101010101" pitchFamily="49" charset="-122"/>
              </a:rPr>
              <a:t>9</a:t>
            </a:r>
            <a:r>
              <a:rPr lang="zh-CN" altLang="en-US" sz="2600" b="1" dirty="0">
                <a:solidFill>
                  <a:srgbClr val="002060"/>
                </a:solidFill>
                <a:latin typeface="仿宋" panose="02010609060101010101" pitchFamily="49" charset="-122"/>
                <a:ea typeface="仿宋" panose="02010609060101010101" pitchFamily="49" charset="-122"/>
              </a:rPr>
              <a:t>）劳动者职业健康监护、放射工作人员个人剂量监测情况；</a:t>
            </a:r>
          </a:p>
          <a:p>
            <a:pPr marL="109728" indent="0">
              <a:buClr>
                <a:schemeClr val="accent2"/>
              </a:buClr>
              <a:buNone/>
            </a:pPr>
            <a:r>
              <a:rPr lang="en-US" altLang="zh-CN" sz="2600" b="1" dirty="0">
                <a:solidFill>
                  <a:srgbClr val="002060"/>
                </a:solidFill>
                <a:latin typeface="仿宋" panose="02010609060101010101" pitchFamily="49" charset="-122"/>
                <a:ea typeface="仿宋" panose="02010609060101010101" pitchFamily="49" charset="-122"/>
              </a:rPr>
              <a:t>10</a:t>
            </a:r>
            <a:r>
              <a:rPr lang="zh-CN" altLang="en-US" sz="2600" b="1" dirty="0">
                <a:solidFill>
                  <a:srgbClr val="002060"/>
                </a:solidFill>
                <a:latin typeface="仿宋" panose="02010609060101010101" pitchFamily="49" charset="-122"/>
                <a:ea typeface="仿宋" panose="02010609060101010101" pitchFamily="49" charset="-122"/>
              </a:rPr>
              <a:t>）职业病危害事故报告情况；</a:t>
            </a:r>
          </a:p>
          <a:p>
            <a:pPr marL="109728" indent="0">
              <a:buClr>
                <a:schemeClr val="accent2"/>
              </a:buClr>
              <a:buNone/>
            </a:pPr>
            <a:r>
              <a:rPr lang="en-US" altLang="zh-CN" sz="2600" b="1" dirty="0">
                <a:solidFill>
                  <a:srgbClr val="002060"/>
                </a:solidFill>
                <a:latin typeface="仿宋" panose="02010609060101010101" pitchFamily="49" charset="-122"/>
                <a:ea typeface="仿宋" panose="02010609060101010101" pitchFamily="49" charset="-122"/>
              </a:rPr>
              <a:t>11</a:t>
            </a:r>
            <a:r>
              <a:rPr lang="zh-CN" altLang="en-US" sz="2600" b="1" dirty="0">
                <a:solidFill>
                  <a:srgbClr val="002060"/>
                </a:solidFill>
                <a:latin typeface="仿宋" panose="02010609060101010101" pitchFamily="49" charset="-122"/>
                <a:ea typeface="仿宋" panose="02010609060101010101" pitchFamily="49" charset="-122"/>
              </a:rPr>
              <a:t>）提供劳动者相关资料的情况；</a:t>
            </a:r>
          </a:p>
          <a:p>
            <a:pPr marL="109728" indent="0">
              <a:buClr>
                <a:schemeClr val="accent2"/>
              </a:buClr>
              <a:buNone/>
            </a:pPr>
            <a:r>
              <a:rPr lang="en-US" altLang="zh-CN" sz="2600" b="1" dirty="0">
                <a:solidFill>
                  <a:srgbClr val="002060"/>
                </a:solidFill>
                <a:latin typeface="仿宋" panose="02010609060101010101" pitchFamily="49" charset="-122"/>
                <a:ea typeface="仿宋" panose="02010609060101010101" pitchFamily="49" charset="-122"/>
              </a:rPr>
              <a:t>12</a:t>
            </a:r>
            <a:r>
              <a:rPr lang="zh-CN" altLang="en-US" sz="2600" b="1" dirty="0">
                <a:solidFill>
                  <a:srgbClr val="002060"/>
                </a:solidFill>
                <a:latin typeface="仿宋" panose="02010609060101010101" pitchFamily="49" charset="-122"/>
                <a:ea typeface="仿宋" panose="02010609060101010101" pitchFamily="49" charset="-122"/>
              </a:rPr>
              <a:t>）依法应当监督检查的其他情况。</a:t>
            </a:r>
          </a:p>
          <a:p>
            <a:pPr marL="109728" indent="0">
              <a:buClr>
                <a:schemeClr val="accent2"/>
              </a:buClr>
              <a:buNone/>
            </a:pPr>
            <a:r>
              <a:rPr lang="en-US" altLang="zh-CN" sz="2600" b="1" dirty="0" smtClean="0">
                <a:solidFill>
                  <a:srgbClr val="002060"/>
                </a:solidFill>
                <a:latin typeface="仿宋" panose="02010609060101010101" pitchFamily="49" charset="-122"/>
                <a:ea typeface="仿宋" panose="02010609060101010101" pitchFamily="49" charset="-122"/>
              </a:rPr>
              <a:t>                           ——</a:t>
            </a:r>
            <a:r>
              <a:rPr lang="zh-CN" altLang="en-US" sz="2600" b="1" dirty="0">
                <a:solidFill>
                  <a:srgbClr val="002060"/>
                </a:solidFill>
                <a:latin typeface="仿宋" panose="02010609060101010101" pitchFamily="49" charset="-122"/>
                <a:ea typeface="仿宋" panose="02010609060101010101" pitchFamily="49" charset="-122"/>
              </a:rPr>
              <a:t>摘自</a:t>
            </a:r>
            <a:r>
              <a:rPr lang="en-US" altLang="zh-CN" sz="2600" b="1" dirty="0">
                <a:solidFill>
                  <a:srgbClr val="002060"/>
                </a:solidFill>
                <a:latin typeface="仿宋" panose="02010609060101010101" pitchFamily="49" charset="-122"/>
                <a:ea typeface="仿宋" panose="02010609060101010101" pitchFamily="49" charset="-122"/>
              </a:rPr>
              <a:t>47</a:t>
            </a:r>
            <a:r>
              <a:rPr lang="zh-CN" altLang="en-US" sz="2600" b="1" dirty="0">
                <a:solidFill>
                  <a:srgbClr val="002060"/>
                </a:solidFill>
                <a:latin typeface="仿宋" panose="02010609060101010101" pitchFamily="49" charset="-122"/>
                <a:ea typeface="仿宋" panose="02010609060101010101" pitchFamily="49" charset="-122"/>
              </a:rPr>
              <a:t>号令第三十九条</a:t>
            </a:r>
            <a:endParaRPr lang="en-US" altLang="zh-CN" sz="2600" b="1" dirty="0" smtClean="0">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543039142"/>
      </p:ext>
    </p:ext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5328592"/>
          </a:xfrm>
        </p:spPr>
        <p:txBody>
          <a:bodyPr>
            <a:normAutofit/>
          </a:bodyPr>
          <a:lstStyle/>
          <a:p>
            <a:pPr>
              <a:buClr>
                <a:schemeClr val="accent2"/>
              </a:buClr>
              <a:buFont typeface="Wingdings" pitchFamily="2" charset="2"/>
              <a:buChar char="n"/>
            </a:pPr>
            <a:r>
              <a:rPr lang="zh-CN" altLang="en-US" sz="3200" b="1" dirty="0"/>
              <a:t>监督检查一般</a:t>
            </a:r>
            <a:r>
              <a:rPr lang="zh-CN" altLang="en-US" sz="3200" b="1" dirty="0" smtClean="0"/>
              <a:t>程序</a:t>
            </a:r>
            <a:endParaRPr lang="en-US" altLang="zh-CN" sz="3200" b="1" dirty="0" smtClean="0"/>
          </a:p>
          <a:p>
            <a:pPr>
              <a:buClr>
                <a:schemeClr val="accent2"/>
              </a:buClr>
              <a:buFont typeface="Wingdings" panose="05000000000000000000" pitchFamily="2" charset="2"/>
              <a:buChar char="Ø"/>
            </a:pPr>
            <a:r>
              <a:rPr lang="en-US" altLang="zh-CN" sz="2800" b="1" dirty="0" smtClean="0">
                <a:solidFill>
                  <a:srgbClr val="FF0000"/>
                </a:solidFill>
                <a:latin typeface="仿宋" panose="02010609060101010101" pitchFamily="49" charset="-122"/>
                <a:ea typeface="仿宋" panose="02010609060101010101" pitchFamily="49" charset="-122"/>
              </a:rPr>
              <a:t>1</a:t>
            </a:r>
            <a:r>
              <a:rPr lang="zh-CN" altLang="en-US" sz="2800" b="1" dirty="0" smtClean="0">
                <a:solidFill>
                  <a:srgbClr val="FF0000"/>
                </a:solidFill>
                <a:latin typeface="仿宋" panose="02010609060101010101" pitchFamily="49" charset="-122"/>
                <a:ea typeface="仿宋" panose="02010609060101010101" pitchFamily="49" charset="-122"/>
              </a:rPr>
              <a:t>、准备</a:t>
            </a:r>
            <a:r>
              <a:rPr lang="zh-CN" altLang="en-US" sz="2800" b="1" dirty="0">
                <a:solidFill>
                  <a:srgbClr val="FF0000"/>
                </a:solidFill>
                <a:latin typeface="仿宋" panose="02010609060101010101" pitchFamily="49" charset="-122"/>
                <a:ea typeface="仿宋" panose="02010609060101010101" pitchFamily="49" charset="-122"/>
              </a:rPr>
              <a:t>。</a:t>
            </a:r>
            <a:r>
              <a:rPr lang="zh-CN" altLang="en-US" sz="2800" b="1" dirty="0">
                <a:latin typeface="仿宋" panose="02010609060101010101" pitchFamily="49" charset="-122"/>
                <a:ea typeface="仿宋" panose="02010609060101010101" pitchFamily="49" charset="-122"/>
              </a:rPr>
              <a:t>了解被检查企业的工艺流程和危害因素</a:t>
            </a:r>
            <a:r>
              <a:rPr lang="zh-CN" altLang="en-US" sz="2800" b="1" dirty="0" smtClean="0">
                <a:latin typeface="仿宋" panose="02010609060101010101" pitchFamily="49" charset="-122"/>
                <a:ea typeface="仿宋" panose="02010609060101010101" pitchFamily="49" charset="-122"/>
              </a:rPr>
              <a:t>种类</a:t>
            </a:r>
            <a:r>
              <a:rPr lang="zh-CN" altLang="en-US" sz="2800" b="1" dirty="0">
                <a:latin typeface="仿宋" panose="02010609060101010101" pitchFamily="49" charset="-122"/>
                <a:ea typeface="仿宋" panose="02010609060101010101" pitchFamily="49" charset="-122"/>
              </a:rPr>
              <a:t>、重点危害</a:t>
            </a:r>
            <a:r>
              <a:rPr lang="zh-CN" altLang="en-US" sz="2800" b="1" dirty="0" smtClean="0">
                <a:latin typeface="仿宋" panose="02010609060101010101" pitchFamily="49" charset="-122"/>
                <a:ea typeface="仿宋" panose="02010609060101010101" pitchFamily="49" charset="-122"/>
              </a:rPr>
              <a:t>岗位</a:t>
            </a:r>
            <a:endParaRPr lang="zh-CN" altLang="en-US" sz="2800" b="1" dirty="0">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442128300"/>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5328592"/>
          </a:xfrm>
        </p:spPr>
        <p:txBody>
          <a:bodyPr>
            <a:normAutofit/>
          </a:bodyPr>
          <a:lstStyle/>
          <a:p>
            <a:pPr>
              <a:buClr>
                <a:schemeClr val="accent2"/>
              </a:buClr>
              <a:buFont typeface="Wingdings" pitchFamily="2" charset="2"/>
              <a:buChar char="n"/>
            </a:pPr>
            <a:r>
              <a:rPr lang="zh-CN" altLang="en-US" sz="3200" b="1" dirty="0"/>
              <a:t>监督检查一般</a:t>
            </a:r>
            <a:r>
              <a:rPr lang="zh-CN" altLang="en-US" sz="3200" b="1" dirty="0" smtClean="0"/>
              <a:t>程序</a:t>
            </a:r>
            <a:endParaRPr lang="en-US" altLang="zh-CN" sz="3200" b="1" dirty="0" smtClean="0"/>
          </a:p>
          <a:p>
            <a:pPr>
              <a:buClr>
                <a:schemeClr val="accent2"/>
              </a:buClr>
              <a:buFont typeface="Wingdings" panose="05000000000000000000" pitchFamily="2" charset="2"/>
              <a:buChar char="Ø"/>
            </a:pPr>
            <a:r>
              <a:rPr lang="en-US" altLang="zh-CN" sz="2800" b="1" dirty="0" smtClean="0">
                <a:solidFill>
                  <a:srgbClr val="FF0000"/>
                </a:solidFill>
                <a:latin typeface="仿宋" panose="02010609060101010101" pitchFamily="49" charset="-122"/>
                <a:ea typeface="仿宋" panose="02010609060101010101" pitchFamily="49" charset="-122"/>
              </a:rPr>
              <a:t>2</a:t>
            </a:r>
            <a:r>
              <a:rPr lang="zh-CN" altLang="en-US" sz="2800" b="1" dirty="0" smtClean="0">
                <a:solidFill>
                  <a:srgbClr val="FF0000"/>
                </a:solidFill>
                <a:latin typeface="仿宋" panose="02010609060101010101" pitchFamily="49" charset="-122"/>
                <a:ea typeface="仿宋" panose="02010609060101010101" pitchFamily="49" charset="-122"/>
              </a:rPr>
              <a:t>、现场</a:t>
            </a:r>
            <a:r>
              <a:rPr lang="zh-CN" altLang="en-US" sz="2800" b="1" dirty="0">
                <a:solidFill>
                  <a:srgbClr val="FF0000"/>
                </a:solidFill>
                <a:latin typeface="仿宋" panose="02010609060101010101" pitchFamily="49" charset="-122"/>
                <a:ea typeface="仿宋" panose="02010609060101010101" pitchFamily="49" charset="-122"/>
              </a:rPr>
              <a:t>检查</a:t>
            </a:r>
            <a:r>
              <a:rPr lang="zh-CN" altLang="en-US" sz="2800" b="1" dirty="0" smtClean="0">
                <a:solidFill>
                  <a:srgbClr val="FF0000"/>
                </a:solidFill>
                <a:latin typeface="仿宋" panose="02010609060101010101" pitchFamily="49" charset="-122"/>
                <a:ea typeface="仿宋" panose="02010609060101010101" pitchFamily="49" charset="-122"/>
              </a:rPr>
              <a:t>。</a:t>
            </a:r>
            <a:r>
              <a:rPr lang="zh-CN" altLang="en-US" sz="2800" b="1" dirty="0">
                <a:latin typeface="仿宋" panose="02010609060101010101" pitchFamily="49" charset="-122"/>
                <a:ea typeface="仿宋" panose="02010609060101010101" pitchFamily="49" charset="-122"/>
              </a:rPr>
              <a:t>让企业介绍情况，按照工艺流程</a:t>
            </a:r>
            <a:r>
              <a:rPr lang="zh-CN" altLang="en-US" sz="2800" b="1" dirty="0" smtClean="0">
                <a:latin typeface="仿宋" panose="02010609060101010101" pitchFamily="49" charset="-122"/>
                <a:ea typeface="仿宋" panose="02010609060101010101" pitchFamily="49" charset="-122"/>
              </a:rPr>
              <a:t>开展</a:t>
            </a:r>
            <a:r>
              <a:rPr lang="zh-CN" altLang="en-US" sz="2800" b="1" dirty="0">
                <a:latin typeface="仿宋" panose="02010609060101010101" pitchFamily="49" charset="-122"/>
                <a:ea typeface="仿宋" panose="02010609060101010101" pitchFamily="49" charset="-122"/>
              </a:rPr>
              <a:t>检查，随机询问若干名现场工人培训、告知、体检</a:t>
            </a:r>
            <a:r>
              <a:rPr lang="zh-CN" altLang="en-US" sz="2800" b="1" dirty="0" smtClean="0">
                <a:latin typeface="仿宋" panose="02010609060101010101" pitchFamily="49" charset="-122"/>
                <a:ea typeface="仿宋" panose="02010609060101010101" pitchFamily="49" charset="-122"/>
              </a:rPr>
              <a:t>、操作规程</a:t>
            </a:r>
            <a:r>
              <a:rPr lang="zh-CN" altLang="en-US" sz="2800" b="1" dirty="0">
                <a:latin typeface="仿宋" panose="02010609060101010101" pitchFamily="49" charset="-122"/>
                <a:ea typeface="仿宋" panose="02010609060101010101" pitchFamily="49" charset="-122"/>
              </a:rPr>
              <a:t>、防护用品等情况</a:t>
            </a:r>
            <a:r>
              <a:rPr lang="zh-CN" altLang="en-US" sz="2800" b="1" dirty="0" smtClean="0">
                <a:latin typeface="仿宋" panose="02010609060101010101" pitchFamily="49" charset="-122"/>
                <a:ea typeface="仿宋" panose="02010609060101010101" pitchFamily="49" charset="-122"/>
              </a:rPr>
              <a:t>；</a:t>
            </a:r>
            <a:endParaRPr lang="en-US" altLang="zh-CN" sz="2800" b="1" dirty="0" smtClean="0">
              <a:latin typeface="仿宋" panose="02010609060101010101" pitchFamily="49" charset="-122"/>
              <a:ea typeface="仿宋" panose="02010609060101010101" pitchFamily="49" charset="-122"/>
            </a:endParaRPr>
          </a:p>
          <a:p>
            <a:pPr marL="109728" indent="0">
              <a:buClr>
                <a:schemeClr val="accent2"/>
              </a:buClr>
              <a:buNone/>
            </a:pPr>
            <a:r>
              <a:rPr lang="zh-CN" altLang="en-US" sz="2800" b="1" dirty="0">
                <a:solidFill>
                  <a:srgbClr val="002060"/>
                </a:solidFill>
                <a:latin typeface="仿宋" panose="02010609060101010101" pitchFamily="49" charset="-122"/>
                <a:ea typeface="仿宋" panose="02010609060101010101" pitchFamily="49" charset="-122"/>
              </a:rPr>
              <a:t>现场重点检查</a:t>
            </a:r>
            <a:r>
              <a:rPr lang="zh-CN" altLang="en-US" sz="2800" b="1" dirty="0" smtClean="0">
                <a:solidFill>
                  <a:srgbClr val="002060"/>
                </a:solidFill>
                <a:latin typeface="仿宋" panose="02010609060101010101" pitchFamily="49" charset="-122"/>
                <a:ea typeface="仿宋" panose="02010609060101010101" pitchFamily="49" charset="-122"/>
              </a:rPr>
              <a:t>：</a:t>
            </a:r>
            <a:endParaRPr lang="zh-CN" altLang="en-US" sz="2800" b="1" dirty="0">
              <a:solidFill>
                <a:srgbClr val="002060"/>
              </a:solidFill>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l"/>
            </a:pPr>
            <a:r>
              <a:rPr lang="zh-CN" altLang="en-US" sz="2800" b="1" dirty="0" smtClean="0">
                <a:latin typeface="仿宋" panose="02010609060101010101" pitchFamily="49" charset="-122"/>
                <a:ea typeface="仿宋" panose="02010609060101010101" pitchFamily="49" charset="-122"/>
              </a:rPr>
              <a:t>防护</a:t>
            </a:r>
            <a:r>
              <a:rPr lang="zh-CN" altLang="en-US" sz="2800" b="1" dirty="0">
                <a:latin typeface="仿宋" panose="02010609060101010101" pitchFamily="49" charset="-122"/>
                <a:ea typeface="仿宋" panose="02010609060101010101" pitchFamily="49" charset="-122"/>
              </a:rPr>
              <a:t>设施：有无、是否运转、总体效果；</a:t>
            </a:r>
          </a:p>
          <a:p>
            <a:pPr>
              <a:buClr>
                <a:schemeClr val="accent2"/>
              </a:buClr>
              <a:buFont typeface="Wingdings" panose="05000000000000000000" pitchFamily="2" charset="2"/>
              <a:buChar char="l"/>
            </a:pPr>
            <a:r>
              <a:rPr lang="zh-CN" altLang="en-US" sz="2800" b="1" dirty="0" smtClean="0">
                <a:latin typeface="仿宋" panose="02010609060101010101" pitchFamily="49" charset="-122"/>
                <a:ea typeface="仿宋" panose="02010609060101010101" pitchFamily="49" charset="-122"/>
              </a:rPr>
              <a:t>防护</a:t>
            </a:r>
            <a:r>
              <a:rPr lang="zh-CN" altLang="en-US" sz="2800" b="1" dirty="0">
                <a:latin typeface="仿宋" panose="02010609060101010101" pitchFamily="49" charset="-122"/>
                <a:ea typeface="仿宋" panose="02010609060101010101" pitchFamily="49" charset="-122"/>
              </a:rPr>
              <a:t>用品：是否佩戴、如何更换；</a:t>
            </a:r>
          </a:p>
          <a:p>
            <a:pPr>
              <a:buClr>
                <a:schemeClr val="accent2"/>
              </a:buClr>
              <a:buFont typeface="Wingdings" panose="05000000000000000000" pitchFamily="2" charset="2"/>
              <a:buChar char="l"/>
            </a:pPr>
            <a:r>
              <a:rPr lang="zh-CN" altLang="en-US" sz="2800" b="1" dirty="0" smtClean="0">
                <a:latin typeface="仿宋" panose="02010609060101010101" pitchFamily="49" charset="-122"/>
                <a:ea typeface="仿宋" panose="02010609060101010101" pitchFamily="49" charset="-122"/>
              </a:rPr>
              <a:t>操作规程</a:t>
            </a:r>
            <a:r>
              <a:rPr lang="zh-CN" altLang="en-US" sz="2800" b="1" dirty="0">
                <a:latin typeface="仿宋" panose="02010609060101010101" pitchFamily="49" charset="-122"/>
                <a:ea typeface="仿宋" panose="02010609060101010101" pitchFamily="49" charset="-122"/>
              </a:rPr>
              <a:t>；</a:t>
            </a:r>
          </a:p>
          <a:p>
            <a:pPr>
              <a:buClr>
                <a:schemeClr val="accent2"/>
              </a:buClr>
              <a:buFont typeface="Wingdings" panose="05000000000000000000" pitchFamily="2" charset="2"/>
              <a:buChar char="l"/>
            </a:pPr>
            <a:r>
              <a:rPr lang="zh-CN" altLang="en-US" sz="2800" b="1" dirty="0" smtClean="0">
                <a:latin typeface="仿宋" panose="02010609060101010101" pitchFamily="49" charset="-122"/>
                <a:ea typeface="仿宋" panose="02010609060101010101" pitchFamily="49" charset="-122"/>
              </a:rPr>
              <a:t>公告</a:t>
            </a:r>
            <a:r>
              <a:rPr lang="zh-CN" altLang="en-US" sz="2800" b="1" dirty="0">
                <a:latin typeface="仿宋" panose="02010609060101010101" pitchFamily="49" charset="-122"/>
                <a:ea typeface="仿宋" panose="02010609060101010101" pitchFamily="49" charset="-122"/>
              </a:rPr>
              <a:t>栏、警示标识、告知卡、检测结果公布</a:t>
            </a:r>
            <a:r>
              <a:rPr lang="zh-CN" altLang="en-US" sz="2800" b="1" dirty="0" smtClean="0">
                <a:latin typeface="仿宋" panose="02010609060101010101" pitchFamily="49" charset="-122"/>
                <a:ea typeface="仿宋" panose="02010609060101010101" pitchFamily="49" charset="-122"/>
              </a:rPr>
              <a:t>。</a:t>
            </a:r>
            <a:endParaRPr lang="en-US" altLang="zh-CN" sz="2800" b="1" dirty="0" smtClean="0">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297319332"/>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5328592"/>
          </a:xfrm>
        </p:spPr>
        <p:txBody>
          <a:bodyPr>
            <a:normAutofit/>
          </a:bodyPr>
          <a:lstStyle/>
          <a:p>
            <a:pPr>
              <a:buClr>
                <a:schemeClr val="accent2"/>
              </a:buClr>
              <a:buFont typeface="Wingdings" pitchFamily="2" charset="2"/>
              <a:buChar char="n"/>
            </a:pPr>
            <a:r>
              <a:rPr lang="zh-CN" altLang="en-US" sz="3200" b="1" dirty="0"/>
              <a:t>用人单位基本</a:t>
            </a:r>
            <a:r>
              <a:rPr lang="zh-CN" altLang="en-US" sz="3200" b="1" dirty="0" smtClean="0"/>
              <a:t>情况</a:t>
            </a:r>
            <a:endParaRPr lang="en-US" altLang="zh-CN" sz="3200" b="1" dirty="0" smtClean="0"/>
          </a:p>
          <a:p>
            <a:pPr>
              <a:buClr>
                <a:schemeClr val="accent2"/>
              </a:buClr>
              <a:buFont typeface="Wingdings" panose="05000000000000000000" pitchFamily="2" charset="2"/>
              <a:buChar char="Ø"/>
            </a:pPr>
            <a:r>
              <a:rPr lang="zh-CN" altLang="en-US" sz="2800" b="1" dirty="0" smtClean="0">
                <a:solidFill>
                  <a:srgbClr val="002060"/>
                </a:solidFill>
                <a:latin typeface="仿宋" panose="02010609060101010101" pitchFamily="49" charset="-122"/>
                <a:ea typeface="仿宋" panose="02010609060101010101" pitchFamily="49" charset="-122"/>
              </a:rPr>
              <a:t>用人</a:t>
            </a:r>
            <a:r>
              <a:rPr lang="zh-CN" altLang="en-US" sz="2800" b="1" dirty="0">
                <a:solidFill>
                  <a:srgbClr val="002060"/>
                </a:solidFill>
                <a:latin typeface="仿宋" panose="02010609060101010101" pitchFamily="49" charset="-122"/>
                <a:ea typeface="仿宋" panose="02010609060101010101" pitchFamily="49" charset="-122"/>
              </a:rPr>
              <a:t>单位的一般情况。包括主要产品、工艺流程、职工总数、生产工人数、接触有害作业人数等</a:t>
            </a:r>
            <a:r>
              <a:rPr lang="zh-CN" altLang="en-US" sz="2800" b="1" dirty="0" smtClean="0">
                <a:solidFill>
                  <a:srgbClr val="002060"/>
                </a:solidFill>
                <a:latin typeface="仿宋" panose="02010609060101010101" pitchFamily="49" charset="-122"/>
                <a:ea typeface="仿宋" panose="02010609060101010101" pitchFamily="49" charset="-122"/>
              </a:rPr>
              <a:t>。</a:t>
            </a:r>
            <a:endParaRPr lang="en-US" altLang="zh-CN" sz="2800" b="1" dirty="0" smtClean="0">
              <a:solidFill>
                <a:srgbClr val="002060"/>
              </a:solidFill>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Ø"/>
            </a:pPr>
            <a:r>
              <a:rPr lang="zh-CN" altLang="en-US" sz="2800" b="1" dirty="0">
                <a:solidFill>
                  <a:srgbClr val="002060"/>
                </a:solidFill>
                <a:latin typeface="仿宋" panose="02010609060101010101" pitchFamily="49" charset="-122"/>
                <a:ea typeface="仿宋" panose="02010609060101010101" pitchFamily="49" charset="-122"/>
              </a:rPr>
              <a:t>主要职业病危害因素种类。分布的车间、岗位以及劳动者的接触情况。</a:t>
            </a:r>
          </a:p>
          <a:p>
            <a:pPr>
              <a:buClr>
                <a:schemeClr val="accent2"/>
              </a:buClr>
              <a:buFont typeface="Wingdings" panose="05000000000000000000" pitchFamily="2" charset="2"/>
              <a:buChar char="Ø"/>
            </a:pPr>
            <a:r>
              <a:rPr lang="zh-CN" altLang="en-US" sz="2800" b="1" dirty="0">
                <a:solidFill>
                  <a:srgbClr val="002060"/>
                </a:solidFill>
                <a:latin typeface="仿宋" panose="02010609060101010101" pitchFamily="49" charset="-122"/>
                <a:ea typeface="仿宋" panose="02010609060101010101" pitchFamily="49" charset="-122"/>
              </a:rPr>
              <a:t>用人单位职业病防治工作的开展情况。重点了解岗前、在岗和离岗职业健康检查情况，职业病危害因素检测情况</a:t>
            </a:r>
            <a:r>
              <a:rPr lang="zh-CN" altLang="en-US" sz="2800" b="1" dirty="0" smtClean="0">
                <a:solidFill>
                  <a:srgbClr val="002060"/>
                </a:solidFill>
                <a:latin typeface="仿宋" panose="02010609060101010101" pitchFamily="49" charset="-122"/>
                <a:ea typeface="仿宋" panose="02010609060101010101" pitchFamily="49" charset="-122"/>
              </a:rPr>
              <a:t>，负责人、管理人及劳动者</a:t>
            </a:r>
            <a:r>
              <a:rPr lang="zh-CN" altLang="en-US" sz="2800" b="1" dirty="0">
                <a:solidFill>
                  <a:srgbClr val="002060"/>
                </a:solidFill>
                <a:latin typeface="仿宋" panose="02010609060101010101" pitchFamily="49" charset="-122"/>
                <a:ea typeface="仿宋" panose="02010609060101010101" pitchFamily="49" charset="-122"/>
              </a:rPr>
              <a:t>职业卫生培训情况，个人防护用品发放及职业病防护设施的设置和使用情况等</a:t>
            </a:r>
            <a:r>
              <a:rPr lang="zh-CN" altLang="en-US" sz="2800" b="1" dirty="0" smtClean="0">
                <a:solidFill>
                  <a:srgbClr val="002060"/>
                </a:solidFill>
                <a:latin typeface="仿宋" panose="02010609060101010101" pitchFamily="49" charset="-122"/>
                <a:ea typeface="仿宋" panose="02010609060101010101" pitchFamily="49" charset="-122"/>
              </a:rPr>
              <a:t>。</a:t>
            </a:r>
            <a:endParaRPr lang="zh-CN" altLang="en-US" sz="2800" b="1" dirty="0">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2041231849"/>
      </p:ext>
    </p:extLst>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5328592"/>
          </a:xfrm>
        </p:spPr>
        <p:txBody>
          <a:bodyPr>
            <a:normAutofit/>
          </a:bodyPr>
          <a:lstStyle/>
          <a:p>
            <a:pPr>
              <a:buClr>
                <a:schemeClr val="accent2"/>
              </a:buClr>
              <a:buFont typeface="Wingdings" pitchFamily="2" charset="2"/>
              <a:buChar char="n"/>
            </a:pPr>
            <a:r>
              <a:rPr lang="zh-CN" altLang="en-US" sz="3200" b="1" dirty="0"/>
              <a:t>监督检查一般</a:t>
            </a:r>
            <a:r>
              <a:rPr lang="zh-CN" altLang="en-US" sz="3200" b="1" dirty="0" smtClean="0"/>
              <a:t>程序</a:t>
            </a:r>
            <a:endParaRPr lang="en-US" altLang="zh-CN" sz="3200" b="1" dirty="0" smtClean="0"/>
          </a:p>
          <a:p>
            <a:pPr>
              <a:buClr>
                <a:schemeClr val="accent2"/>
              </a:buClr>
              <a:buFont typeface="Wingdings" panose="05000000000000000000" pitchFamily="2" charset="2"/>
              <a:buChar char="Ø"/>
            </a:pPr>
            <a:r>
              <a:rPr lang="en-US" altLang="zh-CN" sz="3200" b="1" dirty="0" smtClean="0">
                <a:solidFill>
                  <a:srgbClr val="FF0000"/>
                </a:solidFill>
                <a:latin typeface="仿宋" panose="02010609060101010101" pitchFamily="49" charset="-122"/>
                <a:ea typeface="仿宋" panose="02010609060101010101" pitchFamily="49" charset="-122"/>
              </a:rPr>
              <a:t>2</a:t>
            </a:r>
            <a:r>
              <a:rPr lang="zh-CN" altLang="en-US" sz="3200" b="1" dirty="0" smtClean="0">
                <a:solidFill>
                  <a:srgbClr val="FF0000"/>
                </a:solidFill>
                <a:latin typeface="仿宋" panose="02010609060101010101" pitchFamily="49" charset="-122"/>
                <a:ea typeface="仿宋" panose="02010609060101010101" pitchFamily="49" charset="-122"/>
              </a:rPr>
              <a:t>、现场</a:t>
            </a:r>
            <a:r>
              <a:rPr lang="zh-CN" altLang="en-US" sz="3200" b="1" dirty="0">
                <a:solidFill>
                  <a:srgbClr val="FF0000"/>
                </a:solidFill>
                <a:latin typeface="仿宋" panose="02010609060101010101" pitchFamily="49" charset="-122"/>
                <a:ea typeface="仿宋" panose="02010609060101010101" pitchFamily="49" charset="-122"/>
              </a:rPr>
              <a:t>检查。</a:t>
            </a:r>
            <a:endParaRPr lang="en-US" altLang="zh-CN" sz="3200" b="1" dirty="0" smtClean="0">
              <a:latin typeface="仿宋" panose="02010609060101010101" pitchFamily="49" charset="-122"/>
              <a:ea typeface="仿宋" panose="02010609060101010101" pitchFamily="49" charset="-122"/>
            </a:endParaRPr>
          </a:p>
          <a:p>
            <a:pPr marL="109728" indent="0">
              <a:buClr>
                <a:schemeClr val="accent2"/>
              </a:buClr>
              <a:buNone/>
            </a:pPr>
            <a:r>
              <a:rPr lang="zh-CN" altLang="en-US" sz="3000" b="1" dirty="0" smtClean="0">
                <a:solidFill>
                  <a:srgbClr val="002060"/>
                </a:solidFill>
                <a:latin typeface="仿宋" panose="02010609060101010101" pitchFamily="49" charset="-122"/>
                <a:ea typeface="仿宋" panose="02010609060101010101" pitchFamily="49" charset="-122"/>
              </a:rPr>
              <a:t>工人</a:t>
            </a:r>
            <a:r>
              <a:rPr lang="zh-CN" altLang="en-US" sz="3000" b="1" dirty="0">
                <a:solidFill>
                  <a:srgbClr val="002060"/>
                </a:solidFill>
                <a:latin typeface="仿宋" panose="02010609060101010101" pitchFamily="49" charset="-122"/>
                <a:ea typeface="仿宋" panose="02010609060101010101" pitchFamily="49" charset="-122"/>
              </a:rPr>
              <a:t>询问</a:t>
            </a:r>
            <a:r>
              <a:rPr lang="zh-CN" altLang="en-US" sz="3000" b="1" dirty="0" smtClean="0">
                <a:solidFill>
                  <a:srgbClr val="002060"/>
                </a:solidFill>
                <a:latin typeface="仿宋" panose="02010609060101010101" pitchFamily="49" charset="-122"/>
                <a:ea typeface="仿宋" panose="02010609060101010101" pitchFamily="49" charset="-122"/>
              </a:rPr>
              <a:t>：</a:t>
            </a:r>
            <a:endParaRPr lang="en-US" altLang="zh-CN" sz="3000" b="1" dirty="0" smtClean="0">
              <a:solidFill>
                <a:srgbClr val="002060"/>
              </a:solidFill>
              <a:latin typeface="仿宋" panose="02010609060101010101" pitchFamily="49" charset="-122"/>
              <a:ea typeface="仿宋" panose="02010609060101010101" pitchFamily="49" charset="-122"/>
            </a:endParaRPr>
          </a:p>
          <a:p>
            <a:pPr marL="109728" indent="0">
              <a:buClr>
                <a:schemeClr val="accent2"/>
              </a:buClr>
              <a:buNone/>
            </a:pPr>
            <a:r>
              <a:rPr lang="zh-CN" altLang="en-US" sz="2800" b="1" dirty="0">
                <a:latin typeface="仿宋" panose="02010609060101010101" pitchFamily="49" charset="-122"/>
                <a:ea typeface="仿宋" panose="02010609060101010101" pitchFamily="49" charset="-122"/>
              </a:rPr>
              <a:t>岗位危害知晓情况；</a:t>
            </a:r>
          </a:p>
          <a:p>
            <a:pPr marL="109728" indent="0">
              <a:buClr>
                <a:schemeClr val="accent2"/>
              </a:buClr>
              <a:buNone/>
            </a:pPr>
            <a:r>
              <a:rPr lang="zh-CN" altLang="en-US" sz="2800" b="1" dirty="0">
                <a:latin typeface="仿宋" panose="02010609060101010101" pitchFamily="49" charset="-122"/>
                <a:ea typeface="仿宋" panose="02010609060101010101" pitchFamily="49" charset="-122"/>
              </a:rPr>
              <a:t>操作与防护要点掌握情况；</a:t>
            </a:r>
          </a:p>
          <a:p>
            <a:pPr marL="109728" indent="0">
              <a:buClr>
                <a:schemeClr val="accent2"/>
              </a:buClr>
              <a:buNone/>
            </a:pPr>
            <a:r>
              <a:rPr lang="zh-CN" altLang="en-US" sz="2800" b="1" dirty="0">
                <a:latin typeface="仿宋" panose="02010609060101010101" pitchFamily="49" charset="-122"/>
                <a:ea typeface="仿宋" panose="02010609060101010101" pitchFamily="49" charset="-122"/>
              </a:rPr>
              <a:t>体检情况、告知、复查；</a:t>
            </a:r>
          </a:p>
          <a:p>
            <a:pPr marL="109728" indent="0">
              <a:buClr>
                <a:schemeClr val="accent2"/>
              </a:buClr>
              <a:buNone/>
            </a:pPr>
            <a:r>
              <a:rPr lang="zh-CN" altLang="en-US" sz="2800" b="1" dirty="0">
                <a:latin typeface="仿宋" panose="02010609060101010101" pitchFamily="49" charset="-122"/>
                <a:ea typeface="仿宋" panose="02010609060101010101" pitchFamily="49" charset="-122"/>
              </a:rPr>
              <a:t>防护用品配备、更换。</a:t>
            </a:r>
            <a:endParaRPr lang="en-US" altLang="zh-CN" sz="2800" b="1" dirty="0">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3095715980"/>
      </p:ext>
    </p:extLst>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268760"/>
            <a:ext cx="8640960" cy="5328592"/>
          </a:xfrm>
        </p:spPr>
        <p:txBody>
          <a:bodyPr>
            <a:normAutofit fontScale="92500" lnSpcReduction="10000"/>
          </a:bodyPr>
          <a:lstStyle/>
          <a:p>
            <a:pPr>
              <a:buClr>
                <a:schemeClr val="accent2"/>
              </a:buClr>
              <a:buFont typeface="Wingdings" pitchFamily="2" charset="2"/>
              <a:buChar char="n"/>
            </a:pPr>
            <a:r>
              <a:rPr lang="zh-CN" altLang="en-US" sz="3200" b="1" dirty="0"/>
              <a:t>监督检查一般</a:t>
            </a:r>
            <a:r>
              <a:rPr lang="zh-CN" altLang="en-US" sz="3200" b="1" dirty="0" smtClean="0"/>
              <a:t>程序</a:t>
            </a:r>
            <a:endParaRPr lang="en-US" altLang="zh-CN" sz="3200" b="1" dirty="0" smtClean="0"/>
          </a:p>
          <a:p>
            <a:pPr>
              <a:buClr>
                <a:schemeClr val="accent2"/>
              </a:buClr>
              <a:buFont typeface="Wingdings" panose="05000000000000000000" pitchFamily="2" charset="2"/>
              <a:buChar char="Ø"/>
            </a:pPr>
            <a:r>
              <a:rPr lang="en-US" altLang="zh-CN" sz="3200" b="1" dirty="0" smtClean="0">
                <a:solidFill>
                  <a:srgbClr val="FF0000"/>
                </a:solidFill>
                <a:latin typeface="仿宋" panose="02010609060101010101" pitchFamily="49" charset="-122"/>
                <a:ea typeface="仿宋" panose="02010609060101010101" pitchFamily="49" charset="-122"/>
              </a:rPr>
              <a:t>3</a:t>
            </a:r>
            <a:r>
              <a:rPr lang="zh-CN" altLang="en-US" sz="3200" b="1" dirty="0">
                <a:solidFill>
                  <a:srgbClr val="FF0000"/>
                </a:solidFill>
                <a:latin typeface="仿宋" panose="02010609060101010101" pitchFamily="49" charset="-122"/>
                <a:ea typeface="仿宋" panose="02010609060101010101" pitchFamily="49" charset="-122"/>
              </a:rPr>
              <a:t>、查询。</a:t>
            </a:r>
            <a:r>
              <a:rPr lang="zh-CN" altLang="en-US" sz="3200" b="1" dirty="0">
                <a:latin typeface="仿宋" panose="02010609060101010101" pitchFamily="49" charset="-122"/>
                <a:ea typeface="仿宋" panose="02010609060101010101" pitchFamily="49" charset="-122"/>
              </a:rPr>
              <a:t>查阅制度与档案，询问负责人有关情况；</a:t>
            </a:r>
            <a:endParaRPr lang="en-US" altLang="zh-CN" sz="3200" b="1" dirty="0" smtClean="0">
              <a:latin typeface="仿宋" panose="02010609060101010101" pitchFamily="49" charset="-122"/>
              <a:ea typeface="仿宋" panose="02010609060101010101" pitchFamily="49" charset="-122"/>
            </a:endParaRPr>
          </a:p>
          <a:p>
            <a:pPr marL="109728" indent="0">
              <a:buClr>
                <a:schemeClr val="accent2"/>
              </a:buClr>
              <a:buNone/>
            </a:pPr>
            <a:r>
              <a:rPr lang="zh-CN" altLang="en-US" sz="3000" b="1" dirty="0">
                <a:solidFill>
                  <a:srgbClr val="002060"/>
                </a:solidFill>
                <a:latin typeface="仿宋" panose="02010609060101010101" pitchFamily="49" charset="-122"/>
                <a:ea typeface="仿宋" panose="02010609060101010101" pitchFamily="49" charset="-122"/>
              </a:rPr>
              <a:t>管理情况</a:t>
            </a:r>
            <a:r>
              <a:rPr lang="zh-CN" altLang="en-US" sz="3000" b="1" dirty="0" smtClean="0">
                <a:solidFill>
                  <a:srgbClr val="002060"/>
                </a:solidFill>
                <a:latin typeface="仿宋" panose="02010609060101010101" pitchFamily="49" charset="-122"/>
                <a:ea typeface="仿宋" panose="02010609060101010101" pitchFamily="49" charset="-122"/>
              </a:rPr>
              <a:t>询问：</a:t>
            </a:r>
            <a:endParaRPr lang="en-US" altLang="zh-CN" sz="3000" b="1" dirty="0" smtClean="0">
              <a:solidFill>
                <a:srgbClr val="002060"/>
              </a:solidFill>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l"/>
            </a:pPr>
            <a:r>
              <a:rPr lang="zh-CN" altLang="en-US" sz="2800" b="1" dirty="0" smtClean="0">
                <a:latin typeface="仿宋" panose="02010609060101010101" pitchFamily="49" charset="-122"/>
                <a:ea typeface="仿宋" panose="02010609060101010101" pitchFamily="49" charset="-122"/>
              </a:rPr>
              <a:t>是否</a:t>
            </a:r>
            <a:r>
              <a:rPr lang="zh-CN" altLang="en-US" sz="2800" b="1" dirty="0">
                <a:latin typeface="仿宋" panose="02010609060101010101" pitchFamily="49" charset="-122"/>
                <a:ea typeface="仿宋" panose="02010609060101010101" pitchFamily="49" charset="-122"/>
              </a:rPr>
              <a:t>知道企业职业病防治主体责任，制度是否健全？</a:t>
            </a:r>
          </a:p>
          <a:p>
            <a:pPr>
              <a:buClr>
                <a:schemeClr val="accent2"/>
              </a:buClr>
              <a:buFont typeface="Wingdings" panose="05000000000000000000" pitchFamily="2" charset="2"/>
              <a:buChar char="l"/>
            </a:pPr>
            <a:r>
              <a:rPr lang="zh-CN" altLang="en-US" sz="2800" b="1" dirty="0" smtClean="0">
                <a:latin typeface="仿宋" panose="02010609060101010101" pitchFamily="49" charset="-122"/>
                <a:ea typeface="仿宋" panose="02010609060101010101" pitchFamily="49" charset="-122"/>
              </a:rPr>
              <a:t>管理</a:t>
            </a:r>
            <a:r>
              <a:rPr lang="zh-CN" altLang="en-US" sz="2800" b="1" dirty="0">
                <a:latin typeface="仿宋" panose="02010609060101010101" pitchFamily="49" charset="-122"/>
                <a:ea typeface="仿宋" panose="02010609060101010101" pitchFamily="49" charset="-122"/>
              </a:rPr>
              <a:t>机构设置、管理人员配备、职责是否明确？档案是否齐全？</a:t>
            </a:r>
          </a:p>
          <a:p>
            <a:pPr>
              <a:buClr>
                <a:schemeClr val="accent2"/>
              </a:buClr>
              <a:buFont typeface="Wingdings" panose="05000000000000000000" pitchFamily="2" charset="2"/>
              <a:buChar char="l"/>
            </a:pPr>
            <a:r>
              <a:rPr lang="zh-CN" altLang="en-US" sz="2800" b="1" dirty="0" smtClean="0">
                <a:latin typeface="仿宋" panose="02010609060101010101" pitchFamily="49" charset="-122"/>
                <a:ea typeface="仿宋" panose="02010609060101010101" pitchFamily="49" charset="-122"/>
              </a:rPr>
              <a:t>年度</a:t>
            </a:r>
            <a:r>
              <a:rPr lang="zh-CN" altLang="en-US" sz="2800" b="1" dirty="0">
                <a:latin typeface="仿宋" panose="02010609060101010101" pitchFamily="49" charset="-122"/>
                <a:ea typeface="仿宋" panose="02010609060101010101" pitchFamily="49" charset="-122"/>
              </a:rPr>
              <a:t>计划、资金投入保障、考核是否与安全同部署、同检查、同考核</a:t>
            </a:r>
            <a:r>
              <a:rPr lang="zh-CN" altLang="en-US" sz="2800" b="1" dirty="0" smtClean="0">
                <a:latin typeface="仿宋" panose="02010609060101010101" pitchFamily="49" charset="-122"/>
                <a:ea typeface="仿宋" panose="02010609060101010101" pitchFamily="49" charset="-122"/>
              </a:rPr>
              <a:t>。</a:t>
            </a:r>
            <a:endParaRPr lang="en-US" altLang="zh-CN" sz="2800" b="1" dirty="0" smtClean="0">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Ø"/>
            </a:pPr>
            <a:r>
              <a:rPr lang="en-US" altLang="zh-CN" sz="3200" b="1" dirty="0" smtClean="0">
                <a:solidFill>
                  <a:srgbClr val="FF0000"/>
                </a:solidFill>
                <a:latin typeface="仿宋" panose="02010609060101010101" pitchFamily="49" charset="-122"/>
                <a:ea typeface="仿宋" panose="02010609060101010101" pitchFamily="49" charset="-122"/>
              </a:rPr>
              <a:t>4</a:t>
            </a:r>
            <a:r>
              <a:rPr lang="zh-CN" altLang="en-US" sz="3200" b="1" dirty="0">
                <a:solidFill>
                  <a:srgbClr val="FF0000"/>
                </a:solidFill>
                <a:latin typeface="仿宋" panose="02010609060101010101" pitchFamily="49" charset="-122"/>
                <a:ea typeface="仿宋" panose="02010609060101010101" pitchFamily="49" charset="-122"/>
              </a:rPr>
              <a:t>、执法人员分析企业存在的问题并下达执法指令</a:t>
            </a:r>
            <a:r>
              <a:rPr lang="zh-CN" altLang="en-US" sz="3200" b="1" dirty="0" smtClean="0">
                <a:solidFill>
                  <a:srgbClr val="FF0000"/>
                </a:solidFill>
                <a:latin typeface="仿宋" panose="02010609060101010101" pitchFamily="49" charset="-122"/>
                <a:ea typeface="仿宋" panose="02010609060101010101" pitchFamily="49" charset="-122"/>
              </a:rPr>
              <a:t>。</a:t>
            </a:r>
            <a:endParaRPr lang="en-US" altLang="zh-CN" sz="3200" b="1" dirty="0" smtClean="0">
              <a:solidFill>
                <a:srgbClr val="FF0000"/>
              </a:solidFill>
              <a:latin typeface="仿宋" panose="02010609060101010101" pitchFamily="49" charset="-122"/>
              <a:ea typeface="仿宋" panose="02010609060101010101" pitchFamily="49" charset="-122"/>
            </a:endParaRPr>
          </a:p>
          <a:p>
            <a:pPr>
              <a:buClr>
                <a:srgbClr val="FF0000"/>
              </a:buClr>
              <a:buFont typeface="Wingdings" panose="05000000000000000000" pitchFamily="2" charset="2"/>
              <a:buChar char="u"/>
            </a:pPr>
            <a:r>
              <a:rPr lang="zh-CN" altLang="en-US" sz="3200" b="1" dirty="0">
                <a:solidFill>
                  <a:srgbClr val="002060"/>
                </a:solidFill>
                <a:latin typeface="仿宋" panose="02010609060101010101" pitchFamily="49" charset="-122"/>
                <a:ea typeface="仿宋" panose="02010609060101010101" pitchFamily="49" charset="-122"/>
              </a:rPr>
              <a:t>核心；整改要求、完成的时限。</a:t>
            </a:r>
            <a:endParaRPr lang="en-US" altLang="zh-CN" sz="3200" b="1" dirty="0">
              <a:solidFill>
                <a:srgbClr val="002060"/>
              </a:solidFill>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4242150432"/>
      </p:ext>
    </p:extLst>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5328592"/>
          </a:xfrm>
        </p:spPr>
        <p:txBody>
          <a:bodyPr>
            <a:normAutofit/>
          </a:bodyPr>
          <a:lstStyle/>
          <a:p>
            <a:pPr>
              <a:buClr>
                <a:schemeClr val="accent2"/>
              </a:buClr>
              <a:buFont typeface="Wingdings" pitchFamily="2" charset="2"/>
              <a:buChar char="n"/>
            </a:pPr>
            <a:r>
              <a:rPr lang="zh-CN" altLang="en-US" sz="3200" b="1" dirty="0"/>
              <a:t>管理台帐和资料</a:t>
            </a:r>
            <a:r>
              <a:rPr lang="zh-CN" altLang="en-US" sz="3200" b="1" dirty="0" smtClean="0"/>
              <a:t>内容</a:t>
            </a:r>
            <a:endParaRPr lang="en-US" altLang="zh-CN" sz="3200" b="1" dirty="0" smtClean="0"/>
          </a:p>
          <a:p>
            <a:pPr>
              <a:buClr>
                <a:schemeClr val="accent2"/>
              </a:buClr>
              <a:buFont typeface="Wingdings" panose="05000000000000000000" pitchFamily="2" charset="2"/>
              <a:buChar char="Ø"/>
            </a:pPr>
            <a:r>
              <a:rPr lang="zh-CN" altLang="en-US" sz="2800" b="1" dirty="0" smtClean="0">
                <a:solidFill>
                  <a:srgbClr val="002060"/>
                </a:solidFill>
                <a:latin typeface="仿宋" panose="02010609060101010101" pitchFamily="49" charset="-122"/>
                <a:ea typeface="仿宋" panose="02010609060101010101" pitchFamily="49" charset="-122"/>
              </a:rPr>
              <a:t>职业</a:t>
            </a:r>
            <a:r>
              <a:rPr lang="zh-CN" altLang="en-US" sz="2800" b="1" dirty="0">
                <a:solidFill>
                  <a:srgbClr val="002060"/>
                </a:solidFill>
                <a:latin typeface="仿宋" panose="02010609060101010101" pitchFamily="49" charset="-122"/>
                <a:ea typeface="仿宋" panose="02010609060101010101" pitchFamily="49" charset="-122"/>
              </a:rPr>
              <a:t>卫生管理资料。包括是否以文件的形武明确设立了职业卫生管理组织机构、配备了专（兼）职职业卫生管理人员；是否制定了职业卫生管理制度、操作规程、检测及评价制度、职业病危害事故应急教援预案；职业卫生档案、健康监护档案是否完整齐全；是否制订了年度职业病危害防治计划和实放方案等。</a:t>
            </a:r>
          </a:p>
          <a:p>
            <a:pPr>
              <a:buClr>
                <a:schemeClr val="accent2"/>
              </a:buClr>
              <a:buFont typeface="Wingdings" panose="05000000000000000000" pitchFamily="2" charset="2"/>
              <a:buChar char="Ø"/>
            </a:pPr>
            <a:r>
              <a:rPr lang="zh-CN" altLang="en-US" sz="2800" b="1" dirty="0" smtClean="0">
                <a:solidFill>
                  <a:srgbClr val="002060"/>
                </a:solidFill>
                <a:latin typeface="仿宋" panose="02010609060101010101" pitchFamily="49" charset="-122"/>
                <a:ea typeface="仿宋" panose="02010609060101010101" pitchFamily="49" charset="-122"/>
              </a:rPr>
              <a:t>职业</a:t>
            </a:r>
            <a:r>
              <a:rPr lang="zh-CN" altLang="en-US" sz="2800" b="1" dirty="0">
                <a:solidFill>
                  <a:srgbClr val="002060"/>
                </a:solidFill>
                <a:latin typeface="仿宋" panose="02010609060101010101" pitchFamily="49" charset="-122"/>
                <a:ea typeface="仿宋" panose="02010609060101010101" pitchFamily="49" charset="-122"/>
              </a:rPr>
              <a:t>卫生培训资料。主要负责人和职业卫生管理人员以及劳动者岗前、岗中定期职业卫生教育培训情况。</a:t>
            </a: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3489516135"/>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340768"/>
            <a:ext cx="8892480" cy="5328592"/>
          </a:xfrm>
        </p:spPr>
        <p:txBody>
          <a:bodyPr>
            <a:noAutofit/>
          </a:bodyPr>
          <a:lstStyle/>
          <a:p>
            <a:pPr>
              <a:buFont typeface="Wingdings" pitchFamily="2" charset="2"/>
              <a:buChar char="Ø"/>
            </a:pPr>
            <a:r>
              <a:rPr lang="zh-CN" altLang="en-US" sz="1800" b="1" dirty="0" smtClean="0">
                <a:solidFill>
                  <a:srgbClr val="002060"/>
                </a:solidFill>
                <a:latin typeface="仿宋" pitchFamily="49" charset="-122"/>
                <a:ea typeface="仿宋" pitchFamily="49" charset="-122"/>
              </a:rPr>
              <a:t>落实</a:t>
            </a:r>
            <a:r>
              <a:rPr lang="en-US" altLang="zh-CN" sz="1800" b="1" dirty="0" smtClean="0">
                <a:solidFill>
                  <a:srgbClr val="002060"/>
                </a:solidFill>
                <a:latin typeface="仿宋" pitchFamily="49" charset="-122"/>
                <a:ea typeface="仿宋" pitchFamily="49" charset="-122"/>
              </a:rPr>
              <a:t>《</a:t>
            </a:r>
            <a:r>
              <a:rPr lang="zh-CN" altLang="en-US" sz="1800" b="1" dirty="0">
                <a:solidFill>
                  <a:srgbClr val="002060"/>
                </a:solidFill>
                <a:latin typeface="仿宋" pitchFamily="49" charset="-122"/>
                <a:ea typeface="仿宋" pitchFamily="49" charset="-122"/>
              </a:rPr>
              <a:t>国家职业病防治规划（</a:t>
            </a:r>
            <a:r>
              <a:rPr lang="en-US" altLang="zh-CN" sz="1800" b="1" dirty="0">
                <a:solidFill>
                  <a:srgbClr val="002060"/>
                </a:solidFill>
                <a:latin typeface="仿宋" pitchFamily="49" charset="-122"/>
                <a:ea typeface="仿宋" pitchFamily="49" charset="-122"/>
              </a:rPr>
              <a:t>2016-2020</a:t>
            </a:r>
            <a:r>
              <a:rPr lang="zh-CN" altLang="en-US" sz="1800" b="1" dirty="0">
                <a:solidFill>
                  <a:srgbClr val="002060"/>
                </a:solidFill>
                <a:latin typeface="仿宋" pitchFamily="49" charset="-122"/>
                <a:ea typeface="仿宋" pitchFamily="49" charset="-122"/>
              </a:rPr>
              <a:t>年）</a:t>
            </a:r>
            <a:r>
              <a:rPr lang="en-US" altLang="zh-CN" sz="1800" b="1" dirty="0">
                <a:solidFill>
                  <a:srgbClr val="002060"/>
                </a:solidFill>
                <a:latin typeface="仿宋" pitchFamily="49" charset="-122"/>
                <a:ea typeface="仿宋" pitchFamily="49" charset="-122"/>
              </a:rPr>
              <a:t>》</a:t>
            </a:r>
            <a:r>
              <a:rPr lang="zh-CN" altLang="en-US" sz="1800" b="1" dirty="0" smtClean="0">
                <a:solidFill>
                  <a:srgbClr val="002060"/>
                </a:solidFill>
                <a:latin typeface="仿宋" pitchFamily="49" charset="-122"/>
                <a:ea typeface="仿宋" pitchFamily="49" charset="-122"/>
              </a:rPr>
              <a:t>要求</a:t>
            </a:r>
            <a:endParaRPr lang="en-US" altLang="zh-CN" sz="1800" b="1" dirty="0" smtClean="0">
              <a:solidFill>
                <a:srgbClr val="002060"/>
              </a:solidFill>
              <a:latin typeface="仿宋" pitchFamily="49" charset="-122"/>
              <a:ea typeface="仿宋" pitchFamily="49" charset="-122"/>
            </a:endParaRPr>
          </a:p>
          <a:p>
            <a:pPr marL="109728" indent="0">
              <a:buNone/>
            </a:pPr>
            <a:r>
              <a:rPr lang="en-US" altLang="zh-CN" sz="1800" b="1" dirty="0">
                <a:latin typeface="仿宋" pitchFamily="49" charset="-122"/>
                <a:ea typeface="仿宋" pitchFamily="49" charset="-122"/>
              </a:rPr>
              <a:t>——</a:t>
            </a:r>
            <a:r>
              <a:rPr lang="zh-CN" altLang="en-US" sz="1800" b="1" dirty="0">
                <a:latin typeface="仿宋" pitchFamily="49" charset="-122"/>
                <a:ea typeface="仿宋" pitchFamily="49" charset="-122"/>
              </a:rPr>
              <a:t>到</a:t>
            </a:r>
            <a:r>
              <a:rPr lang="en-US" altLang="zh-CN" sz="1800" b="1" dirty="0">
                <a:latin typeface="仿宋" pitchFamily="49" charset="-122"/>
                <a:ea typeface="仿宋" pitchFamily="49" charset="-122"/>
              </a:rPr>
              <a:t>2020</a:t>
            </a:r>
            <a:r>
              <a:rPr lang="zh-CN" altLang="en-US" sz="1800" b="1" dirty="0">
                <a:latin typeface="仿宋" pitchFamily="49" charset="-122"/>
                <a:ea typeface="仿宋" pitchFamily="49" charset="-122"/>
              </a:rPr>
              <a:t>年，接尘工龄不足</a:t>
            </a:r>
            <a:r>
              <a:rPr lang="en-US" altLang="zh-CN" sz="1800" b="1" dirty="0">
                <a:latin typeface="仿宋" pitchFamily="49" charset="-122"/>
                <a:ea typeface="仿宋" pitchFamily="49" charset="-122"/>
              </a:rPr>
              <a:t>5</a:t>
            </a:r>
            <a:r>
              <a:rPr lang="zh-CN" altLang="en-US" sz="1800" b="1" dirty="0">
                <a:latin typeface="仿宋" pitchFamily="49" charset="-122"/>
                <a:ea typeface="仿宋" pitchFamily="49" charset="-122"/>
              </a:rPr>
              <a:t>年的劳动者新发尘肺病报告例数占年度报告</a:t>
            </a:r>
          </a:p>
          <a:p>
            <a:pPr marL="109728" indent="0">
              <a:buNone/>
            </a:pPr>
            <a:r>
              <a:rPr lang="zh-CN" altLang="en-US" sz="1800" b="1" dirty="0">
                <a:latin typeface="仿宋" pitchFamily="49" charset="-122"/>
                <a:ea typeface="仿宋" pitchFamily="49" charset="-122"/>
              </a:rPr>
              <a:t>总例数的比例得到下降。</a:t>
            </a:r>
          </a:p>
          <a:p>
            <a:pPr marL="109728" indent="0">
              <a:buNone/>
            </a:pPr>
            <a:r>
              <a:rPr lang="en-US" altLang="zh-CN" sz="1800" b="1" dirty="0">
                <a:latin typeface="仿宋" pitchFamily="49" charset="-122"/>
                <a:ea typeface="仿宋" pitchFamily="49" charset="-122"/>
              </a:rPr>
              <a:t>——</a:t>
            </a:r>
            <a:r>
              <a:rPr lang="zh-CN" altLang="en-US" sz="1800" b="1" dirty="0">
                <a:latin typeface="仿宋" pitchFamily="49" charset="-122"/>
                <a:ea typeface="仿宋" pitchFamily="49" charset="-122"/>
              </a:rPr>
              <a:t>用人单位主体责任不断落实。重点行业的用人单位职业病危害项目申</a:t>
            </a:r>
          </a:p>
          <a:p>
            <a:pPr marL="109728" indent="0">
              <a:buNone/>
            </a:pPr>
            <a:r>
              <a:rPr lang="zh-CN" altLang="en-US" sz="1800" b="1" dirty="0">
                <a:latin typeface="仿宋" pitchFamily="49" charset="-122"/>
                <a:ea typeface="仿宋" pitchFamily="49" charset="-122"/>
              </a:rPr>
              <a:t>报率达到</a:t>
            </a:r>
            <a:r>
              <a:rPr lang="en-US" altLang="zh-CN" sz="1800" b="1" dirty="0">
                <a:latin typeface="仿宋" pitchFamily="49" charset="-122"/>
                <a:ea typeface="仿宋" pitchFamily="49" charset="-122"/>
              </a:rPr>
              <a:t>85%</a:t>
            </a:r>
            <a:r>
              <a:rPr lang="zh-CN" altLang="en-US" sz="1800" b="1" dirty="0">
                <a:latin typeface="仿宋" pitchFamily="49" charset="-122"/>
                <a:ea typeface="仿宋" pitchFamily="49" charset="-122"/>
              </a:rPr>
              <a:t>以上，工作场所职业病危害因素定期检测率达到</a:t>
            </a:r>
            <a:r>
              <a:rPr lang="en-US" altLang="zh-CN" sz="1800" b="1" dirty="0">
                <a:latin typeface="仿宋" pitchFamily="49" charset="-122"/>
                <a:ea typeface="仿宋" pitchFamily="49" charset="-122"/>
              </a:rPr>
              <a:t>80%</a:t>
            </a:r>
            <a:r>
              <a:rPr lang="zh-CN" altLang="en-US" sz="1800" b="1" dirty="0">
                <a:latin typeface="仿宋" pitchFamily="49" charset="-122"/>
                <a:ea typeface="仿宋" pitchFamily="49" charset="-122"/>
              </a:rPr>
              <a:t>以上，</a:t>
            </a:r>
          </a:p>
          <a:p>
            <a:pPr marL="109728" indent="0">
              <a:buNone/>
            </a:pPr>
            <a:r>
              <a:rPr lang="zh-CN" altLang="en-US" sz="1800" b="1" dirty="0">
                <a:latin typeface="仿宋" pitchFamily="49" charset="-122"/>
                <a:ea typeface="仿宋" pitchFamily="49" charset="-122"/>
              </a:rPr>
              <a:t>接触职业病危害的劳动者在岗期间职业健康检查率达到</a:t>
            </a:r>
            <a:r>
              <a:rPr lang="en-US" altLang="zh-CN" sz="1800" b="1" dirty="0">
                <a:latin typeface="仿宋" pitchFamily="49" charset="-122"/>
                <a:ea typeface="仿宋" pitchFamily="49" charset="-122"/>
              </a:rPr>
              <a:t>90%</a:t>
            </a:r>
            <a:r>
              <a:rPr lang="zh-CN" altLang="en-US" sz="1800" b="1" dirty="0">
                <a:latin typeface="仿宋" pitchFamily="49" charset="-122"/>
                <a:ea typeface="仿宋" pitchFamily="49" charset="-122"/>
              </a:rPr>
              <a:t>以上，主要负</a:t>
            </a:r>
          </a:p>
          <a:p>
            <a:pPr marL="109728" indent="0">
              <a:buNone/>
            </a:pPr>
            <a:r>
              <a:rPr lang="zh-CN" altLang="en-US" sz="1800" b="1" dirty="0">
                <a:latin typeface="仿宋" pitchFamily="49" charset="-122"/>
                <a:ea typeface="仿宋" pitchFamily="49" charset="-122"/>
              </a:rPr>
              <a:t>责人、职业卫生管理人员职业卫生培训率均达到</a:t>
            </a:r>
            <a:r>
              <a:rPr lang="en-US" altLang="zh-CN" sz="1800" b="1" dirty="0">
                <a:latin typeface="仿宋" pitchFamily="49" charset="-122"/>
                <a:ea typeface="仿宋" pitchFamily="49" charset="-122"/>
              </a:rPr>
              <a:t>95%</a:t>
            </a:r>
            <a:r>
              <a:rPr lang="zh-CN" altLang="en-US" sz="1800" b="1" dirty="0">
                <a:latin typeface="仿宋" pitchFamily="49" charset="-122"/>
                <a:ea typeface="仿宋" pitchFamily="49" charset="-122"/>
              </a:rPr>
              <a:t>以上，医疗卫生机构</a:t>
            </a:r>
          </a:p>
          <a:p>
            <a:pPr marL="109728" indent="0">
              <a:buNone/>
            </a:pPr>
            <a:r>
              <a:rPr lang="zh-CN" altLang="en-US" sz="1800" b="1" dirty="0">
                <a:latin typeface="仿宋" pitchFamily="49" charset="-122"/>
                <a:ea typeface="仿宋" pitchFamily="49" charset="-122"/>
              </a:rPr>
              <a:t>放射工作人员个人剂量监测率达到</a:t>
            </a:r>
            <a:r>
              <a:rPr lang="en-US" altLang="zh-CN" sz="1800" b="1" dirty="0">
                <a:latin typeface="仿宋" pitchFamily="49" charset="-122"/>
                <a:ea typeface="仿宋" pitchFamily="49" charset="-122"/>
              </a:rPr>
              <a:t>90%</a:t>
            </a:r>
            <a:r>
              <a:rPr lang="zh-CN" altLang="en-US" sz="1800" b="1" dirty="0">
                <a:latin typeface="仿宋" pitchFamily="49" charset="-122"/>
                <a:ea typeface="仿宋" pitchFamily="49" charset="-122"/>
              </a:rPr>
              <a:t>以上。</a:t>
            </a:r>
          </a:p>
          <a:p>
            <a:pPr marL="109728" indent="0">
              <a:buNone/>
            </a:pPr>
            <a:r>
              <a:rPr lang="en-US" altLang="zh-CN" sz="1800" b="1" dirty="0">
                <a:latin typeface="仿宋" pitchFamily="49" charset="-122"/>
                <a:ea typeface="仿宋" pitchFamily="49" charset="-122"/>
              </a:rPr>
              <a:t>——</a:t>
            </a:r>
            <a:r>
              <a:rPr lang="zh-CN" altLang="en-US" sz="1800" b="1" dirty="0">
                <a:latin typeface="仿宋" pitchFamily="49" charset="-122"/>
                <a:ea typeface="仿宋" pitchFamily="49" charset="-122"/>
              </a:rPr>
              <a:t>职业病防治体系基本健全。建立健全省、市、县三级职业病防治工作联</a:t>
            </a:r>
          </a:p>
          <a:p>
            <a:pPr marL="109728" indent="0">
              <a:buNone/>
            </a:pPr>
            <a:r>
              <a:rPr lang="zh-CN" altLang="en-US" sz="1800" b="1" dirty="0">
                <a:latin typeface="仿宋" pitchFamily="49" charset="-122"/>
                <a:ea typeface="仿宋" pitchFamily="49" charset="-122"/>
              </a:rPr>
              <a:t>席会议制度。设区的市至少应确定</a:t>
            </a:r>
            <a:r>
              <a:rPr lang="en-US" altLang="zh-CN" sz="1800" b="1" dirty="0">
                <a:latin typeface="仿宋" pitchFamily="49" charset="-122"/>
                <a:ea typeface="仿宋" pitchFamily="49" charset="-122"/>
              </a:rPr>
              <a:t>1</a:t>
            </a:r>
            <a:r>
              <a:rPr lang="zh-CN" altLang="en-US" sz="1800" b="1" dirty="0">
                <a:latin typeface="仿宋" pitchFamily="49" charset="-122"/>
                <a:ea typeface="仿宋" pitchFamily="49" charset="-122"/>
              </a:rPr>
              <a:t>家医疗卫生机构承担本辖区内职业病诊</a:t>
            </a:r>
          </a:p>
          <a:p>
            <a:pPr marL="109728" indent="0">
              <a:buNone/>
            </a:pPr>
            <a:r>
              <a:rPr lang="zh-CN" altLang="en-US" sz="1800" b="1" dirty="0">
                <a:latin typeface="仿宋" pitchFamily="49" charset="-122"/>
                <a:ea typeface="仿宋" pitchFamily="49" charset="-122"/>
              </a:rPr>
              <a:t>断工作，县级行政区域原则上至少确定</a:t>
            </a:r>
            <a:r>
              <a:rPr lang="en-US" altLang="zh-CN" sz="1800" b="1" dirty="0">
                <a:latin typeface="仿宋" pitchFamily="49" charset="-122"/>
                <a:ea typeface="仿宋" pitchFamily="49" charset="-122"/>
              </a:rPr>
              <a:t>1</a:t>
            </a:r>
            <a:r>
              <a:rPr lang="zh-CN" altLang="en-US" sz="1800" b="1" dirty="0">
                <a:latin typeface="仿宋" pitchFamily="49" charset="-122"/>
                <a:ea typeface="仿宋" pitchFamily="49" charset="-122"/>
              </a:rPr>
              <a:t>家医疗卫生机构承担本辖区职业健</a:t>
            </a:r>
          </a:p>
          <a:p>
            <a:pPr marL="109728" indent="0">
              <a:buNone/>
            </a:pPr>
            <a:r>
              <a:rPr lang="zh-CN" altLang="en-US" sz="1800" b="1" dirty="0">
                <a:latin typeface="仿宋" pitchFamily="49" charset="-122"/>
                <a:ea typeface="仿宋" pitchFamily="49" charset="-122"/>
              </a:rPr>
              <a:t>康检查工作。职业病防治服务网络和监管网络不断健全，职业卫生监管人员</a:t>
            </a:r>
          </a:p>
          <a:p>
            <a:pPr marL="109728" indent="0">
              <a:buNone/>
            </a:pPr>
            <a:r>
              <a:rPr lang="zh-CN" altLang="en-US" sz="1800" b="1" dirty="0">
                <a:latin typeface="仿宋" pitchFamily="49" charset="-122"/>
                <a:ea typeface="仿宋" pitchFamily="49" charset="-122"/>
              </a:rPr>
              <a:t>培训实现全覆盖。</a:t>
            </a:r>
          </a:p>
          <a:p>
            <a:pPr marL="109728" indent="0">
              <a:buNone/>
            </a:pPr>
            <a:r>
              <a:rPr lang="en-US" altLang="zh-CN" sz="1800" b="1" dirty="0">
                <a:latin typeface="仿宋" pitchFamily="49" charset="-122"/>
                <a:ea typeface="仿宋" pitchFamily="49" charset="-122"/>
              </a:rPr>
              <a:t>——</a:t>
            </a:r>
            <a:r>
              <a:rPr lang="zh-CN" altLang="en-US" sz="1800" b="1" dirty="0">
                <a:latin typeface="仿宋" pitchFamily="49" charset="-122"/>
                <a:ea typeface="仿宋" pitchFamily="49" charset="-122"/>
              </a:rPr>
              <a:t>职业病监测能力不断提高。健全监测网络，开展重点职业病监测工作</a:t>
            </a:r>
          </a:p>
          <a:p>
            <a:pPr marL="109728" indent="0">
              <a:buNone/>
            </a:pPr>
            <a:r>
              <a:rPr lang="zh-CN" altLang="en-US" sz="1800" b="1" dirty="0">
                <a:latin typeface="仿宋" pitchFamily="49" charset="-122"/>
                <a:ea typeface="仿宋" pitchFamily="49" charset="-122"/>
              </a:rPr>
              <a:t>的县（区）覆盖率达到</a:t>
            </a:r>
            <a:r>
              <a:rPr lang="en-US" altLang="zh-CN" sz="1800" b="1" dirty="0">
                <a:latin typeface="仿宋" pitchFamily="49" charset="-122"/>
                <a:ea typeface="仿宋" pitchFamily="49" charset="-122"/>
              </a:rPr>
              <a:t>90%</a:t>
            </a:r>
            <a:r>
              <a:rPr lang="zh-CN" altLang="en-US" sz="1800" b="1" dirty="0">
                <a:latin typeface="仿宋" pitchFamily="49" charset="-122"/>
                <a:ea typeface="仿宋" pitchFamily="49" charset="-122"/>
              </a:rPr>
              <a:t>。提升职业病报告质量，职业病诊断机构报告</a:t>
            </a:r>
          </a:p>
          <a:p>
            <a:pPr marL="109728" indent="0">
              <a:buNone/>
            </a:pPr>
            <a:r>
              <a:rPr lang="zh-CN" altLang="en-US" sz="1800" b="1" dirty="0">
                <a:latin typeface="仿宋" pitchFamily="49" charset="-122"/>
                <a:ea typeface="仿宋" pitchFamily="49" charset="-122"/>
              </a:rPr>
              <a:t>率达到</a:t>
            </a:r>
            <a:r>
              <a:rPr lang="en-US" altLang="zh-CN" sz="1800" b="1" dirty="0">
                <a:latin typeface="仿宋" pitchFamily="49" charset="-122"/>
                <a:ea typeface="仿宋" pitchFamily="49" charset="-122"/>
              </a:rPr>
              <a:t>90%</a:t>
            </a:r>
            <a:r>
              <a:rPr lang="zh-CN" altLang="en-US" sz="1800" b="1" dirty="0">
                <a:latin typeface="仿宋" pitchFamily="49" charset="-122"/>
                <a:ea typeface="仿宋" pitchFamily="49" charset="-122"/>
              </a:rPr>
              <a:t>。初步建立职业病防治信息系统，实现部门间信息共享。</a:t>
            </a:r>
            <a:endParaRPr lang="en-US" altLang="zh-CN" sz="1800" b="1" dirty="0" smtClean="0">
              <a:latin typeface="仿宋" pitchFamily="49" charset="-122"/>
              <a:ea typeface="仿宋"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b="0" dirty="0" smtClean="0">
                <a:solidFill>
                  <a:srgbClr val="FF0000"/>
                </a:solidFill>
                <a:latin typeface="+mj-ea"/>
                <a:ea typeface="+mj-ea"/>
              </a:rPr>
              <a:t>一、出台背景</a:t>
            </a:r>
            <a:endParaRPr lang="zh-CN" altLang="en-US" sz="3600" b="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404664"/>
            <a:ext cx="936104" cy="936104"/>
          </a:xfrm>
          <a:prstGeom prst="rect">
            <a:avLst/>
          </a:prstGeom>
          <a:noFill/>
          <a:ln w="9525">
            <a:noFill/>
            <a:miter lim="800000"/>
            <a:headEnd/>
            <a:tailEnd/>
          </a:ln>
        </p:spPr>
      </p:pic>
    </p:spTree>
    <p:extLst>
      <p:ext uri="{BB962C8B-B14F-4D97-AF65-F5344CB8AC3E}">
        <p14:creationId xmlns:p14="http://schemas.microsoft.com/office/powerpoint/2010/main" xmlns="" val="1922218031"/>
      </p:ext>
    </p:extLst>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5328592"/>
          </a:xfrm>
        </p:spPr>
        <p:txBody>
          <a:bodyPr>
            <a:normAutofit fontScale="92500" lnSpcReduction="10000"/>
          </a:bodyPr>
          <a:lstStyle/>
          <a:p>
            <a:pPr>
              <a:buClr>
                <a:schemeClr val="accent2"/>
              </a:buClr>
              <a:buFont typeface="Wingdings" pitchFamily="2" charset="2"/>
              <a:buChar char="n"/>
            </a:pPr>
            <a:r>
              <a:rPr lang="zh-CN" altLang="en-US" sz="3200" b="1" dirty="0"/>
              <a:t>管理台帐和资料</a:t>
            </a:r>
            <a:r>
              <a:rPr lang="zh-CN" altLang="en-US" sz="3200" b="1" dirty="0" smtClean="0"/>
              <a:t>内容</a:t>
            </a:r>
            <a:endParaRPr lang="en-US" altLang="zh-CN" sz="3200" b="1" dirty="0" smtClean="0"/>
          </a:p>
          <a:p>
            <a:pPr>
              <a:buClr>
                <a:schemeClr val="accent2"/>
              </a:buClr>
              <a:buFont typeface="Wingdings" panose="05000000000000000000" pitchFamily="2" charset="2"/>
              <a:buChar char="Ø"/>
            </a:pPr>
            <a:r>
              <a:rPr lang="zh-CN" altLang="en-US" sz="2800" b="1" dirty="0">
                <a:solidFill>
                  <a:srgbClr val="002060"/>
                </a:solidFill>
                <a:latin typeface="仿宋" panose="02010609060101010101" pitchFamily="49" charset="-122"/>
                <a:ea typeface="仿宋" panose="02010609060101010101" pitchFamily="49" charset="-122"/>
              </a:rPr>
              <a:t>职业健康监护资料。</a:t>
            </a:r>
          </a:p>
          <a:p>
            <a:pPr>
              <a:buClr>
                <a:schemeClr val="accent2"/>
              </a:buClr>
              <a:buFont typeface="Wingdings" panose="05000000000000000000" pitchFamily="2" charset="2"/>
              <a:buChar char="l"/>
            </a:pPr>
            <a:r>
              <a:rPr lang="zh-CN" altLang="en-US" sz="2800" b="1" dirty="0">
                <a:solidFill>
                  <a:srgbClr val="002060"/>
                </a:solidFill>
                <a:latin typeface="仿宋" panose="02010609060101010101" pitchFamily="49" charset="-122"/>
                <a:ea typeface="仿宋" panose="02010609060101010101" pitchFamily="49" charset="-122"/>
              </a:rPr>
              <a:t>①岗前检查：</a:t>
            </a:r>
            <a:r>
              <a:rPr lang="zh-CN" altLang="en-US" sz="2800" b="1" dirty="0">
                <a:latin typeface="仿宋" panose="02010609060101010101" pitchFamily="49" charset="-122"/>
                <a:ea typeface="仿宋" panose="02010609060101010101" pitchFamily="49" charset="-122"/>
              </a:rPr>
              <a:t>查看新招人员工作岗位安排情况，有无安排从事接触职业病危害作业的，如有，是否进行了岗前职业健康检查，检查项目是否与所接触的职业病危害因素相关。记录部分新上岗人员名单到生产现场进行核实</a:t>
            </a:r>
            <a:r>
              <a:rPr lang="zh-CN" altLang="en-US" sz="2800" b="1" dirty="0" smtClean="0">
                <a:latin typeface="仿宋" panose="02010609060101010101" pitchFamily="49" charset="-122"/>
                <a:ea typeface="仿宋" panose="02010609060101010101" pitchFamily="49" charset="-122"/>
              </a:rPr>
              <a:t>。</a:t>
            </a:r>
            <a:endParaRPr lang="zh-CN" altLang="en-US" sz="2800" b="1" dirty="0">
              <a:solidFill>
                <a:srgbClr val="002060"/>
              </a:solidFill>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l"/>
            </a:pPr>
            <a:r>
              <a:rPr lang="zh-CN" altLang="en-US" sz="2800" b="1" dirty="0">
                <a:solidFill>
                  <a:srgbClr val="002060"/>
                </a:solidFill>
                <a:latin typeface="仿宋" panose="02010609060101010101" pitchFamily="49" charset="-122"/>
                <a:ea typeface="仿宋" panose="02010609060101010101" pitchFamily="49" charset="-122"/>
              </a:rPr>
              <a:t>②在岗体检：</a:t>
            </a:r>
            <a:r>
              <a:rPr lang="zh-CN" altLang="en-US" sz="2800" b="1" dirty="0" smtClean="0">
                <a:latin typeface="仿宋" panose="02010609060101010101" pitchFamily="49" charset="-122"/>
                <a:ea typeface="仿宋" panose="02010609060101010101" pitchFamily="49" charset="-122"/>
              </a:rPr>
              <a:t>根据</a:t>
            </a:r>
            <a:r>
              <a:rPr lang="en-US" altLang="zh-CN" sz="2800" b="1" dirty="0" smtClean="0">
                <a:latin typeface="仿宋" panose="02010609060101010101" pitchFamily="49" charset="-122"/>
                <a:ea typeface="仿宋" panose="02010609060101010101" pitchFamily="49" charset="-122"/>
              </a:rPr>
              <a:t>《</a:t>
            </a:r>
            <a:r>
              <a:rPr lang="zh-CN" altLang="en-US" sz="2800" b="1" dirty="0">
                <a:latin typeface="仿宋" panose="02010609060101010101" pitchFamily="49" charset="-122"/>
                <a:ea typeface="仿宋" panose="02010609060101010101" pitchFamily="49" charset="-122"/>
              </a:rPr>
              <a:t>职业健康监护技术规范</a:t>
            </a:r>
            <a:r>
              <a:rPr lang="en-US" altLang="zh-CN" sz="2800" b="1" dirty="0" smtClean="0">
                <a:latin typeface="仿宋" panose="02010609060101010101" pitchFamily="49" charset="-122"/>
                <a:ea typeface="仿宋" panose="02010609060101010101" pitchFamily="49" charset="-122"/>
              </a:rPr>
              <a:t>》</a:t>
            </a:r>
            <a:r>
              <a:rPr lang="zh-CN" altLang="en-US" sz="2800" b="1" dirty="0" smtClean="0">
                <a:latin typeface="仿宋" panose="02010609060101010101" pitchFamily="49" charset="-122"/>
                <a:ea typeface="仿宋" panose="02010609060101010101" pitchFamily="49" charset="-122"/>
              </a:rPr>
              <a:t>（</a:t>
            </a:r>
            <a:r>
              <a:rPr lang="en-US" altLang="zh-CN" sz="2800" b="1" dirty="0" smtClean="0">
                <a:latin typeface="仿宋" panose="02010609060101010101" pitchFamily="49" charset="-122"/>
                <a:ea typeface="仿宋" panose="02010609060101010101" pitchFamily="49" charset="-122"/>
              </a:rPr>
              <a:t>GBZ188</a:t>
            </a:r>
            <a:r>
              <a:rPr lang="zh-CN" altLang="en-US" sz="2800" b="1" dirty="0" smtClean="0">
                <a:latin typeface="仿宋" panose="02010609060101010101" pitchFamily="49" charset="-122"/>
                <a:ea typeface="仿宋" panose="02010609060101010101" pitchFamily="49" charset="-122"/>
              </a:rPr>
              <a:t>）规定</a:t>
            </a:r>
            <a:r>
              <a:rPr lang="zh-CN" altLang="en-US" sz="2800" b="1" dirty="0">
                <a:latin typeface="仿宋" panose="02010609060101010101" pitchFamily="49" charset="-122"/>
                <a:ea typeface="仿宋" panose="02010609060101010101" pitchFamily="49" charset="-122"/>
              </a:rPr>
              <a:t>的检查周期查看应检人数、实检人数、异常人数及复查情况，必检项目是否完整。询问用人单位负责人对体检中发现的有健康损害或职业禁忌人员，是否已按体检评价报告中的建议进行复查、调离原工作岗位，并记录下这些人员名单到生产现场进行</a:t>
            </a:r>
            <a:r>
              <a:rPr lang="zh-CN" altLang="en-US" sz="2800" b="1" dirty="0" smtClean="0">
                <a:latin typeface="仿宋" panose="02010609060101010101" pitchFamily="49" charset="-122"/>
                <a:ea typeface="仿宋" panose="02010609060101010101" pitchFamily="49" charset="-122"/>
              </a:rPr>
              <a:t>核实。</a:t>
            </a:r>
            <a:endParaRPr lang="zh-CN" altLang="en-US" sz="2800" b="1" dirty="0">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Ø"/>
            </a:pPr>
            <a:endParaRPr lang="zh-CN" altLang="en-US" sz="2800" b="1" dirty="0">
              <a:solidFill>
                <a:srgbClr val="002060"/>
              </a:solidFill>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Ø"/>
            </a:pPr>
            <a:endParaRPr lang="zh-CN" altLang="en-US" sz="2800" b="1" dirty="0">
              <a:solidFill>
                <a:srgbClr val="002060"/>
              </a:solidFill>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440308290"/>
      </p:ext>
    </p:extLst>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5328592"/>
          </a:xfrm>
        </p:spPr>
        <p:txBody>
          <a:bodyPr>
            <a:normAutofit/>
          </a:bodyPr>
          <a:lstStyle/>
          <a:p>
            <a:pPr>
              <a:buClr>
                <a:schemeClr val="accent2"/>
              </a:buClr>
              <a:buFont typeface="Wingdings" pitchFamily="2" charset="2"/>
              <a:buChar char="n"/>
            </a:pPr>
            <a:r>
              <a:rPr lang="zh-CN" altLang="en-US" sz="3200" b="1" dirty="0"/>
              <a:t>管理台帐和资料</a:t>
            </a:r>
            <a:r>
              <a:rPr lang="zh-CN" altLang="en-US" sz="3200" b="1" dirty="0" smtClean="0"/>
              <a:t>内容</a:t>
            </a:r>
            <a:endParaRPr lang="en-US" altLang="zh-CN" sz="3200" b="1" dirty="0" smtClean="0"/>
          </a:p>
          <a:p>
            <a:pPr>
              <a:buClr>
                <a:schemeClr val="accent2"/>
              </a:buClr>
              <a:buFont typeface="Wingdings" panose="05000000000000000000" pitchFamily="2" charset="2"/>
              <a:buChar char="Ø"/>
            </a:pPr>
            <a:r>
              <a:rPr lang="zh-CN" altLang="en-US" sz="2800" b="1" dirty="0">
                <a:solidFill>
                  <a:srgbClr val="002060"/>
                </a:solidFill>
                <a:latin typeface="仿宋" panose="02010609060101010101" pitchFamily="49" charset="-122"/>
                <a:ea typeface="仿宋" panose="02010609060101010101" pitchFamily="49" charset="-122"/>
              </a:rPr>
              <a:t>职业健康监护资料。</a:t>
            </a:r>
          </a:p>
          <a:p>
            <a:pPr>
              <a:buClr>
                <a:schemeClr val="accent2"/>
              </a:buClr>
              <a:buFont typeface="Wingdings" panose="05000000000000000000" pitchFamily="2" charset="2"/>
              <a:buChar char="l"/>
            </a:pPr>
            <a:r>
              <a:rPr lang="zh-CN" altLang="en-US" sz="2800" b="1" dirty="0">
                <a:solidFill>
                  <a:srgbClr val="002060"/>
                </a:solidFill>
                <a:latin typeface="仿宋" panose="02010609060101010101" pitchFamily="49" charset="-122"/>
                <a:ea typeface="仿宋" panose="02010609060101010101" pitchFamily="49" charset="-122"/>
              </a:rPr>
              <a:t>③离岗体检：</a:t>
            </a:r>
            <a:r>
              <a:rPr lang="zh-CN" altLang="en-US" sz="2800" b="1" dirty="0">
                <a:latin typeface="仿宋" panose="02010609060101010101" pitchFamily="49" charset="-122"/>
                <a:ea typeface="仿宋" panose="02010609060101010101" pitchFamily="49" charset="-122"/>
              </a:rPr>
              <a:t>查看接触职业病危害作业的劳动者，在退体前、解除劳动合同前、脱离有害作业岗位时，是否进行了离岗检查。</a:t>
            </a:r>
          </a:p>
          <a:p>
            <a:pPr>
              <a:buClr>
                <a:schemeClr val="accent2"/>
              </a:buClr>
              <a:buFont typeface="Wingdings" panose="05000000000000000000" pitchFamily="2" charset="2"/>
              <a:buChar char="Ø"/>
            </a:pPr>
            <a:r>
              <a:rPr lang="zh-CN" altLang="en-US" sz="2800" b="1" dirty="0">
                <a:solidFill>
                  <a:srgbClr val="002060"/>
                </a:solidFill>
                <a:latin typeface="仿宋" panose="02010609060101010101" pitchFamily="49" charset="-122"/>
                <a:ea typeface="仿宋" panose="02010609060101010101" pitchFamily="49" charset="-122"/>
              </a:rPr>
              <a:t>职业病危害项目申报资料</a:t>
            </a:r>
            <a:r>
              <a:rPr lang="zh-CN" altLang="en-US" sz="2800" b="1" dirty="0" smtClean="0">
                <a:solidFill>
                  <a:srgbClr val="002060"/>
                </a:solidFill>
                <a:latin typeface="仿宋" panose="02010609060101010101" pitchFamily="49" charset="-122"/>
                <a:ea typeface="仿宋" panose="02010609060101010101" pitchFamily="49" charset="-122"/>
              </a:rPr>
              <a:t>。</a:t>
            </a:r>
            <a:endParaRPr lang="zh-CN" altLang="en-US" sz="2800" b="1" dirty="0">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Ø"/>
            </a:pPr>
            <a:endParaRPr lang="zh-CN" altLang="en-US" sz="2800" b="1" dirty="0" smtClean="0">
              <a:solidFill>
                <a:srgbClr val="002060"/>
              </a:solidFill>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Ø"/>
            </a:pPr>
            <a:endParaRPr lang="zh-CN" altLang="en-US" sz="2800" b="1" dirty="0">
              <a:solidFill>
                <a:srgbClr val="002060"/>
              </a:solidFill>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4118464268"/>
      </p:ext>
    </p:extLst>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5328592"/>
          </a:xfrm>
        </p:spPr>
        <p:txBody>
          <a:bodyPr>
            <a:normAutofit lnSpcReduction="10000"/>
          </a:bodyPr>
          <a:lstStyle/>
          <a:p>
            <a:pPr>
              <a:buClr>
                <a:schemeClr val="accent2"/>
              </a:buClr>
              <a:buFont typeface="Wingdings" pitchFamily="2" charset="2"/>
              <a:buChar char="n"/>
            </a:pPr>
            <a:r>
              <a:rPr lang="zh-CN" altLang="en-US" sz="3200" b="1" dirty="0"/>
              <a:t>管理台帐和资料</a:t>
            </a:r>
            <a:r>
              <a:rPr lang="zh-CN" altLang="en-US" sz="3200" b="1" dirty="0" smtClean="0"/>
              <a:t>内容</a:t>
            </a:r>
            <a:endParaRPr lang="en-US" altLang="zh-CN" sz="3200" b="1" dirty="0" smtClean="0"/>
          </a:p>
          <a:p>
            <a:pPr>
              <a:buClr>
                <a:schemeClr val="accent2"/>
              </a:buClr>
              <a:buFont typeface="Wingdings" panose="05000000000000000000" pitchFamily="2" charset="2"/>
              <a:buChar char="Ø"/>
            </a:pPr>
            <a:r>
              <a:rPr lang="zh-CN" altLang="en-US" sz="2800" b="1" dirty="0">
                <a:solidFill>
                  <a:srgbClr val="002060"/>
                </a:solidFill>
                <a:latin typeface="仿宋" panose="02010609060101010101" pitchFamily="49" charset="-122"/>
                <a:ea typeface="仿宋" panose="02010609060101010101" pitchFamily="49" charset="-122"/>
              </a:rPr>
              <a:t>职业病危害因素</a:t>
            </a:r>
            <a:r>
              <a:rPr lang="zh-CN" altLang="en-US" sz="2800" b="1" dirty="0">
                <a:solidFill>
                  <a:srgbClr val="FF0000"/>
                </a:solidFill>
                <a:latin typeface="仿宋" panose="02010609060101010101" pitchFamily="49" charset="-122"/>
                <a:ea typeface="仿宋" panose="02010609060101010101" pitchFamily="49" charset="-122"/>
              </a:rPr>
              <a:t>监测</a:t>
            </a:r>
            <a:r>
              <a:rPr lang="zh-CN" altLang="en-US" sz="2800" b="1" dirty="0">
                <a:solidFill>
                  <a:srgbClr val="002060"/>
                </a:solidFill>
                <a:latin typeface="仿宋" panose="02010609060101010101" pitchFamily="49" charset="-122"/>
                <a:ea typeface="仿宋" panose="02010609060101010101" pitchFamily="49" charset="-122"/>
              </a:rPr>
              <a:t>资料。</a:t>
            </a:r>
            <a:r>
              <a:rPr lang="zh-CN" altLang="en-US" sz="2800" b="1" dirty="0">
                <a:latin typeface="仿宋" panose="02010609060101010101" pitchFamily="49" charset="-122"/>
                <a:ea typeface="仿宋" panose="02010609060101010101" pitchFamily="49" charset="-122"/>
              </a:rPr>
              <a:t>产生或存在职业病危害的作业场所是否进行专人日常监测，是否包括了工作场所或工作岗位所产生的职业病危害因素，职业病危害因素尤其是严重职业病危害因素超标情况（现场检查进行核对）</a:t>
            </a:r>
            <a:r>
              <a:rPr lang="zh-CN" altLang="en-US" sz="2800" b="1" dirty="0" smtClean="0">
                <a:latin typeface="仿宋" panose="02010609060101010101" pitchFamily="49" charset="-122"/>
                <a:ea typeface="仿宋" panose="02010609060101010101" pitchFamily="49" charset="-122"/>
              </a:rPr>
              <a:t>。（</a:t>
            </a:r>
            <a:r>
              <a:rPr lang="zh-CN" altLang="en-US" sz="2800" b="1" dirty="0" smtClean="0">
                <a:solidFill>
                  <a:srgbClr val="0070C0"/>
                </a:solidFill>
                <a:latin typeface="仿宋" panose="02010609060101010101" pitchFamily="49" charset="-122"/>
                <a:ea typeface="仿宋" panose="02010609060101010101" pitchFamily="49" charset="-122"/>
              </a:rPr>
              <a:t>自律行为</a:t>
            </a:r>
            <a:r>
              <a:rPr lang="zh-CN" altLang="en-US" sz="2800" b="1" dirty="0" smtClean="0">
                <a:latin typeface="仿宋" panose="02010609060101010101" pitchFamily="49" charset="-122"/>
                <a:ea typeface="仿宋" panose="02010609060101010101" pitchFamily="49" charset="-122"/>
              </a:rPr>
              <a:t>）</a:t>
            </a:r>
            <a:endParaRPr lang="zh-CN" altLang="en-US" sz="2800" b="1" dirty="0">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Ø"/>
            </a:pPr>
            <a:r>
              <a:rPr lang="zh-CN" altLang="en-US" sz="2800" b="1" dirty="0">
                <a:solidFill>
                  <a:srgbClr val="002060"/>
                </a:solidFill>
                <a:latin typeface="仿宋" panose="02010609060101010101" pitchFamily="49" charset="-122"/>
                <a:ea typeface="仿宋" panose="02010609060101010101" pitchFamily="49" charset="-122"/>
              </a:rPr>
              <a:t>抽查劳动合同。</a:t>
            </a:r>
            <a:r>
              <a:rPr lang="zh-CN" altLang="en-US" sz="2800" b="1" dirty="0">
                <a:latin typeface="仿宋" panose="02010609060101010101" pitchFamily="49" charset="-122"/>
                <a:ea typeface="仿宋" panose="02010609060101010101" pitchFamily="49" charset="-122"/>
              </a:rPr>
              <a:t>对劳动者是否进行了劳动合同告知，合同中是否根据劳动者工作岗位注明劳动过程中可能接触的</a:t>
            </a:r>
            <a:r>
              <a:rPr lang="zh-CN" altLang="en-US" sz="2800" b="1" dirty="0">
                <a:solidFill>
                  <a:srgbClr val="FF0000"/>
                </a:solidFill>
                <a:latin typeface="仿宋" panose="02010609060101010101" pitchFamily="49" charset="-122"/>
                <a:ea typeface="仿宋" panose="02010609060101010101" pitchFamily="49" charset="-122"/>
              </a:rPr>
              <a:t>职业病危害因素</a:t>
            </a:r>
            <a:r>
              <a:rPr lang="zh-CN" altLang="en-US" sz="2800" b="1" dirty="0">
                <a:latin typeface="仿宋" panose="02010609060101010101" pitchFamily="49" charset="-122"/>
                <a:ea typeface="仿宋" panose="02010609060101010101" pitchFamily="49" charset="-122"/>
              </a:rPr>
              <a:t>的种类及危害程度、危害后果、职业病防护设施和个人职业病危害防护用品使用注意事项，用人单位和劳动者在职业病危害防治工作中的责任和义务等内容。</a:t>
            </a:r>
          </a:p>
          <a:p>
            <a:pPr>
              <a:buClr>
                <a:schemeClr val="accent2"/>
              </a:buClr>
              <a:buFont typeface="Wingdings" panose="05000000000000000000" pitchFamily="2" charset="2"/>
              <a:buChar char="Ø"/>
            </a:pPr>
            <a:endParaRPr lang="zh-CN" altLang="en-US" sz="2800" b="1" dirty="0" smtClean="0">
              <a:solidFill>
                <a:srgbClr val="002060"/>
              </a:solidFill>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Ø"/>
            </a:pPr>
            <a:endParaRPr lang="zh-CN" altLang="en-US" sz="2800" b="1" dirty="0">
              <a:solidFill>
                <a:srgbClr val="002060"/>
              </a:solidFill>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3681541106"/>
      </p:ext>
    </p:extLst>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95536" y="1268760"/>
            <a:ext cx="8424936" cy="5328592"/>
          </a:xfrm>
        </p:spPr>
        <p:txBody>
          <a:bodyPr>
            <a:normAutofit/>
          </a:bodyPr>
          <a:lstStyle/>
          <a:p>
            <a:pPr>
              <a:buClr>
                <a:schemeClr val="accent2"/>
              </a:buClr>
              <a:buFont typeface="Wingdings" pitchFamily="2" charset="2"/>
              <a:buChar char="n"/>
            </a:pPr>
            <a:r>
              <a:rPr lang="zh-CN" altLang="en-US" sz="3200" b="1" dirty="0"/>
              <a:t>管理台帐和资料</a:t>
            </a:r>
            <a:r>
              <a:rPr lang="zh-CN" altLang="en-US" sz="3200" b="1" dirty="0" smtClean="0"/>
              <a:t>内容</a:t>
            </a:r>
            <a:endParaRPr lang="en-US" altLang="zh-CN" sz="3200" b="1" dirty="0" smtClean="0"/>
          </a:p>
          <a:p>
            <a:pPr>
              <a:buClr>
                <a:schemeClr val="accent2"/>
              </a:buClr>
              <a:buFont typeface="Wingdings" panose="05000000000000000000" pitchFamily="2" charset="2"/>
              <a:buChar char="Ø"/>
            </a:pPr>
            <a:r>
              <a:rPr lang="zh-CN" altLang="en-US" sz="2800" b="1" dirty="0">
                <a:solidFill>
                  <a:srgbClr val="002060"/>
                </a:solidFill>
                <a:latin typeface="仿宋" panose="02010609060101010101" pitchFamily="49" charset="-122"/>
                <a:ea typeface="仿宋" panose="02010609060101010101" pitchFamily="49" charset="-122"/>
              </a:rPr>
              <a:t>建设项目职业卫生“三同时”</a:t>
            </a:r>
            <a:r>
              <a:rPr lang="zh-CN" altLang="en-US" sz="2800" b="1" dirty="0" smtClean="0">
                <a:solidFill>
                  <a:srgbClr val="002060"/>
                </a:solidFill>
                <a:latin typeface="仿宋" panose="02010609060101010101" pitchFamily="49" charset="-122"/>
                <a:ea typeface="仿宋" panose="02010609060101010101" pitchFamily="49" charset="-122"/>
              </a:rPr>
              <a:t>。</a:t>
            </a:r>
            <a:endParaRPr lang="zh-CN" altLang="en-US" sz="2800" b="1" dirty="0">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Ø"/>
            </a:pPr>
            <a:r>
              <a:rPr lang="zh-CN" altLang="en-US" sz="2800" b="1" dirty="0">
                <a:solidFill>
                  <a:srgbClr val="002060"/>
                </a:solidFill>
                <a:latin typeface="仿宋" panose="02010609060101010101" pitchFamily="49" charset="-122"/>
                <a:ea typeface="仿宋" panose="02010609060101010101" pitchFamily="49" charset="-122"/>
              </a:rPr>
              <a:t>职业病危害</a:t>
            </a:r>
            <a:r>
              <a:rPr lang="zh-CN" altLang="en-US" sz="2800" b="1" dirty="0">
                <a:solidFill>
                  <a:srgbClr val="FF0000"/>
                </a:solidFill>
                <a:latin typeface="仿宋" panose="02010609060101010101" pitchFamily="49" charset="-122"/>
                <a:ea typeface="仿宋" panose="02010609060101010101" pitchFamily="49" charset="-122"/>
              </a:rPr>
              <a:t>检测评价</a:t>
            </a:r>
            <a:r>
              <a:rPr lang="zh-CN" altLang="en-US" sz="2800" b="1" dirty="0" smtClean="0">
                <a:solidFill>
                  <a:srgbClr val="002060"/>
                </a:solidFill>
                <a:latin typeface="仿宋" panose="02010609060101010101" pitchFamily="49" charset="-122"/>
                <a:ea typeface="仿宋" panose="02010609060101010101" pitchFamily="49" charset="-122"/>
              </a:rPr>
              <a:t>。</a:t>
            </a:r>
            <a:endParaRPr lang="zh-CN" altLang="en-US" sz="2800" b="1" dirty="0">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4213225429"/>
      </p:ext>
    </p:extLst>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5328592"/>
          </a:xfrm>
        </p:spPr>
        <p:txBody>
          <a:bodyPr>
            <a:normAutofit/>
          </a:bodyPr>
          <a:lstStyle/>
          <a:p>
            <a:pPr>
              <a:buClr>
                <a:schemeClr val="accent2"/>
              </a:buClr>
              <a:buFont typeface="Wingdings" pitchFamily="2" charset="2"/>
              <a:buChar char="n"/>
            </a:pPr>
            <a:r>
              <a:rPr lang="zh-CN" altLang="en-US" sz="3200" b="1" dirty="0"/>
              <a:t>作业场所重点检查内容</a:t>
            </a:r>
          </a:p>
          <a:p>
            <a:pPr>
              <a:buClr>
                <a:schemeClr val="accent2"/>
              </a:buClr>
              <a:buFont typeface="Wingdings" panose="05000000000000000000" pitchFamily="2" charset="2"/>
              <a:buChar char="Ø"/>
            </a:pPr>
            <a:r>
              <a:rPr lang="zh-CN" altLang="en-US" sz="3200" b="1" dirty="0">
                <a:solidFill>
                  <a:srgbClr val="FF0000"/>
                </a:solidFill>
                <a:latin typeface="仿宋" panose="02010609060101010101" pitchFamily="49" charset="-122"/>
                <a:ea typeface="仿宋" panose="02010609060101010101" pitchFamily="49" charset="-122"/>
              </a:rPr>
              <a:t>职业病危害因素来源</a:t>
            </a:r>
          </a:p>
          <a:p>
            <a:pPr>
              <a:buClr>
                <a:schemeClr val="accent2"/>
              </a:buClr>
              <a:buFont typeface="Wingdings" panose="05000000000000000000" pitchFamily="2" charset="2"/>
              <a:buChar char="l"/>
            </a:pPr>
            <a:r>
              <a:rPr lang="zh-CN" altLang="en-US" sz="2800" b="1" dirty="0">
                <a:solidFill>
                  <a:srgbClr val="002060"/>
                </a:solidFill>
                <a:latin typeface="仿宋" panose="02010609060101010101" pitchFamily="49" charset="-122"/>
                <a:ea typeface="仿宋" panose="02010609060101010101" pitchFamily="49" charset="-122"/>
              </a:rPr>
              <a:t>①生产作业方式：全密闭、半密闭、散开式、自动化、手工操作、作坊式生产、其他方式</a:t>
            </a:r>
            <a:r>
              <a:rPr lang="zh-CN" altLang="en-US" sz="2800" b="1" dirty="0" smtClean="0">
                <a:solidFill>
                  <a:srgbClr val="002060"/>
                </a:solidFill>
                <a:latin typeface="仿宋" panose="02010609060101010101" pitchFamily="49" charset="-122"/>
                <a:ea typeface="仿宋" panose="02010609060101010101" pitchFamily="49" charset="-122"/>
              </a:rPr>
              <a:t>。</a:t>
            </a:r>
            <a:endParaRPr lang="en-US" altLang="zh-CN" sz="2800" b="1" dirty="0" smtClean="0">
              <a:solidFill>
                <a:srgbClr val="002060"/>
              </a:solidFill>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l"/>
            </a:pPr>
            <a:r>
              <a:rPr lang="zh-CN" altLang="en-US" sz="2800" b="1" dirty="0">
                <a:solidFill>
                  <a:srgbClr val="002060"/>
                </a:solidFill>
                <a:latin typeface="仿宋" panose="02010609060101010101" pitchFamily="49" charset="-122"/>
                <a:ea typeface="仿宋" panose="02010609060101010101" pitchFamily="49" charset="-122"/>
              </a:rPr>
              <a:t>②从工作现场、生产流程查看职业病危害因素的种类、来源，通过</a:t>
            </a:r>
            <a:r>
              <a:rPr lang="zh-CN" altLang="en-US" sz="2800" b="1" dirty="0">
                <a:solidFill>
                  <a:srgbClr val="FF0000"/>
                </a:solidFill>
                <a:latin typeface="仿宋" panose="02010609060101010101" pitchFamily="49" charset="-122"/>
                <a:ea typeface="仿宋" panose="02010609060101010101" pitchFamily="49" charset="-122"/>
              </a:rPr>
              <a:t>看、听、嗅及便携式测定仪器</a:t>
            </a:r>
            <a:r>
              <a:rPr lang="zh-CN" altLang="en-US" sz="2800" b="1" dirty="0">
                <a:solidFill>
                  <a:srgbClr val="002060"/>
                </a:solidFill>
                <a:latin typeface="仿宋" panose="02010609060101010101" pitchFamily="49" charset="-122"/>
                <a:ea typeface="仿宋" panose="02010609060101010101" pitchFamily="49" charset="-122"/>
              </a:rPr>
              <a:t>来初步判定职业病危害的严重程度。检查是否存在申报资料中未涉及原</a:t>
            </a:r>
            <a:r>
              <a:rPr lang="zh-CN" altLang="en-US" sz="2800" b="1" dirty="0" smtClean="0">
                <a:solidFill>
                  <a:srgbClr val="002060"/>
                </a:solidFill>
                <a:latin typeface="仿宋" panose="02010609060101010101" pitchFamily="49" charset="-122"/>
                <a:ea typeface="仿宋" panose="02010609060101010101" pitchFamily="49" charset="-122"/>
              </a:rPr>
              <a:t>（辅）</a:t>
            </a:r>
            <a:r>
              <a:rPr lang="zh-CN" altLang="en-US" sz="2800" b="1" dirty="0">
                <a:solidFill>
                  <a:srgbClr val="002060"/>
                </a:solidFill>
                <a:latin typeface="仿宋" panose="02010609060101010101" pitchFamily="49" charset="-122"/>
                <a:ea typeface="仿宋" panose="02010609060101010101" pitchFamily="49" charset="-122"/>
              </a:rPr>
              <a:t>料及职业病危害因素</a:t>
            </a:r>
            <a:r>
              <a:rPr lang="zh-CN" altLang="en-US" sz="2800" b="1" dirty="0" smtClean="0">
                <a:solidFill>
                  <a:srgbClr val="002060"/>
                </a:solidFill>
                <a:latin typeface="仿宋" panose="02010609060101010101" pitchFamily="49" charset="-122"/>
                <a:ea typeface="仿宋" panose="02010609060101010101" pitchFamily="49" charset="-122"/>
              </a:rPr>
              <a:t>。</a:t>
            </a:r>
            <a:endParaRPr lang="zh-CN" altLang="en-US" sz="2800" b="1" dirty="0">
              <a:solidFill>
                <a:srgbClr val="002060"/>
              </a:solidFill>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116795930"/>
      </p:ext>
    </p:extLst>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5328592"/>
          </a:xfrm>
        </p:spPr>
        <p:txBody>
          <a:bodyPr>
            <a:normAutofit/>
          </a:bodyPr>
          <a:lstStyle/>
          <a:p>
            <a:pPr>
              <a:buClr>
                <a:schemeClr val="accent2"/>
              </a:buClr>
              <a:buFont typeface="Wingdings" pitchFamily="2" charset="2"/>
              <a:buChar char="n"/>
            </a:pPr>
            <a:r>
              <a:rPr lang="zh-CN" altLang="en-US" sz="3200" b="1" dirty="0"/>
              <a:t>作业场所重点检查内容</a:t>
            </a:r>
          </a:p>
          <a:p>
            <a:pPr>
              <a:buClr>
                <a:schemeClr val="accent2"/>
              </a:buClr>
              <a:buFont typeface="Wingdings" panose="05000000000000000000" pitchFamily="2" charset="2"/>
              <a:buChar char="Ø"/>
            </a:pPr>
            <a:r>
              <a:rPr lang="zh-CN" altLang="en-US" sz="3200" b="1" dirty="0">
                <a:solidFill>
                  <a:srgbClr val="FF0000"/>
                </a:solidFill>
                <a:latin typeface="仿宋" panose="02010609060101010101" pitchFamily="49" charset="-122"/>
                <a:ea typeface="仿宋" panose="02010609060101010101" pitchFamily="49" charset="-122"/>
              </a:rPr>
              <a:t>职业病防护设施、个人防护</a:t>
            </a:r>
            <a:r>
              <a:rPr lang="zh-CN" altLang="en-US" sz="3200" b="1" dirty="0" smtClean="0">
                <a:solidFill>
                  <a:srgbClr val="FF0000"/>
                </a:solidFill>
                <a:latin typeface="仿宋" panose="02010609060101010101" pitchFamily="49" charset="-122"/>
                <a:ea typeface="仿宋" panose="02010609060101010101" pitchFamily="49" charset="-122"/>
              </a:rPr>
              <a:t>用品</a:t>
            </a:r>
            <a:endParaRPr lang="en-US" altLang="zh-CN" sz="3200" b="1" dirty="0" smtClean="0">
              <a:solidFill>
                <a:srgbClr val="FF0000"/>
              </a:solidFill>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l"/>
            </a:pPr>
            <a:r>
              <a:rPr lang="zh-CN" altLang="en-US" sz="2800" b="1" dirty="0">
                <a:solidFill>
                  <a:srgbClr val="002060"/>
                </a:solidFill>
                <a:latin typeface="仿宋" panose="02010609060101010101" pitchFamily="49" charset="-122"/>
                <a:ea typeface="仿宋" panose="02010609060101010101" pitchFamily="49" charset="-122"/>
              </a:rPr>
              <a:t>①有害作业岗位是否采取了有效的职业职业病防护设施</a:t>
            </a:r>
            <a:r>
              <a:rPr lang="zh-CN" altLang="en-US" sz="2800" b="1" dirty="0" smtClean="0">
                <a:solidFill>
                  <a:srgbClr val="002060"/>
                </a:solidFill>
                <a:latin typeface="仿宋" panose="02010609060101010101" pitchFamily="49" charset="-122"/>
                <a:ea typeface="仿宋" panose="02010609060101010101" pitchFamily="49" charset="-122"/>
              </a:rPr>
              <a:t>。</a:t>
            </a:r>
            <a:endParaRPr lang="zh-CN" altLang="en-US" sz="2800" b="1" dirty="0">
              <a:solidFill>
                <a:srgbClr val="002060"/>
              </a:solidFill>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l"/>
            </a:pPr>
            <a:r>
              <a:rPr lang="zh-CN" altLang="en-US" sz="2800" b="1" dirty="0">
                <a:solidFill>
                  <a:srgbClr val="002060"/>
                </a:solidFill>
                <a:latin typeface="仿宋" panose="02010609060101010101" pitchFamily="49" charset="-122"/>
                <a:ea typeface="仿宋" panose="02010609060101010101" pitchFamily="49" charset="-122"/>
              </a:rPr>
              <a:t>②车间生产有害与无害是否分开</a:t>
            </a:r>
            <a:r>
              <a:rPr lang="zh-CN" altLang="en-US" sz="2800" b="1" dirty="0" smtClean="0">
                <a:solidFill>
                  <a:srgbClr val="002060"/>
                </a:solidFill>
                <a:latin typeface="仿宋" panose="02010609060101010101" pitchFamily="49" charset="-122"/>
                <a:ea typeface="仿宋" panose="02010609060101010101" pitchFamily="49" charset="-122"/>
              </a:rPr>
              <a:t>。</a:t>
            </a:r>
            <a:endParaRPr lang="zh-CN" altLang="en-US" sz="2800" b="1" dirty="0">
              <a:solidFill>
                <a:srgbClr val="002060"/>
              </a:solidFill>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l"/>
            </a:pPr>
            <a:r>
              <a:rPr lang="zh-CN" altLang="en-US" sz="2800" b="1" dirty="0">
                <a:solidFill>
                  <a:srgbClr val="002060"/>
                </a:solidFill>
                <a:latin typeface="仿宋" panose="02010609060101010101" pitchFamily="49" charset="-122"/>
                <a:ea typeface="仿宋" panose="02010609060101010101" pitchFamily="49" charset="-122"/>
              </a:rPr>
              <a:t>③车间有无通风排毒、除尘设施（全面通风，局部通风），这些设施是否能正常运转，生产中是否在正常使用</a:t>
            </a:r>
            <a:r>
              <a:rPr lang="zh-CN" altLang="en-US" sz="2800" b="1" dirty="0" smtClean="0">
                <a:solidFill>
                  <a:srgbClr val="002060"/>
                </a:solidFill>
                <a:latin typeface="仿宋" panose="02010609060101010101" pitchFamily="49" charset="-122"/>
                <a:ea typeface="仿宋" panose="02010609060101010101" pitchFamily="49" charset="-122"/>
              </a:rPr>
              <a:t>。</a:t>
            </a:r>
            <a:endParaRPr lang="en-US" altLang="zh-CN" sz="2800" b="1" dirty="0" smtClean="0">
              <a:solidFill>
                <a:srgbClr val="002060"/>
              </a:solidFill>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l"/>
            </a:pPr>
            <a:r>
              <a:rPr lang="zh-CN" altLang="en-US" sz="2800" b="1" dirty="0">
                <a:solidFill>
                  <a:srgbClr val="002060"/>
                </a:solidFill>
                <a:latin typeface="仿宋" panose="02010609060101010101" pitchFamily="49" charset="-122"/>
                <a:ea typeface="仿宋" panose="02010609060101010101" pitchFamily="49" charset="-122"/>
              </a:rPr>
              <a:t>④应急处理设施：可能发生急性职业病危害的工作场所现场是否设置了冲洗设施、事故性通风排毒设施、应急防范装备和医疗急救用品</a:t>
            </a:r>
            <a:r>
              <a:rPr lang="zh-CN" altLang="en-US" sz="2800" b="1" dirty="0" smtClean="0">
                <a:solidFill>
                  <a:srgbClr val="002060"/>
                </a:solidFill>
                <a:latin typeface="仿宋" panose="02010609060101010101" pitchFamily="49" charset="-122"/>
                <a:ea typeface="仿宋" panose="02010609060101010101" pitchFamily="49" charset="-122"/>
              </a:rPr>
              <a:t>。</a:t>
            </a:r>
            <a:endParaRPr lang="zh-CN" altLang="en-US" sz="2800" b="1" dirty="0">
              <a:solidFill>
                <a:srgbClr val="002060"/>
              </a:solidFill>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711845258"/>
      </p:ext>
    </p:extLst>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0" y="1052736"/>
            <a:ext cx="9144000" cy="5760640"/>
          </a:xfrm>
        </p:spPr>
        <p:txBody>
          <a:bodyPr>
            <a:normAutofit/>
          </a:bodyPr>
          <a:lstStyle/>
          <a:p>
            <a:pPr marL="109728" indent="0" algn="ctr">
              <a:buClr>
                <a:schemeClr val="accent2"/>
              </a:buClr>
              <a:buNone/>
            </a:pPr>
            <a:r>
              <a:rPr lang="zh-CN" altLang="en-US" sz="3600" b="1" dirty="0">
                <a:solidFill>
                  <a:srgbClr val="FF0000"/>
                </a:solidFill>
                <a:latin typeface="仿宋" panose="02010609060101010101" pitchFamily="49" charset="-122"/>
                <a:ea typeface="仿宋" panose="02010609060101010101" pitchFamily="49" charset="-122"/>
              </a:rPr>
              <a:t>职业病防护设施检查</a:t>
            </a:r>
            <a:r>
              <a:rPr lang="zh-CN" altLang="en-US" sz="3600" b="1" dirty="0" smtClean="0">
                <a:solidFill>
                  <a:srgbClr val="FF0000"/>
                </a:solidFill>
                <a:latin typeface="仿宋" panose="02010609060101010101" pitchFamily="49" charset="-122"/>
                <a:ea typeface="仿宋" panose="02010609060101010101" pitchFamily="49" charset="-122"/>
              </a:rPr>
              <a:t>要点</a:t>
            </a:r>
            <a:endParaRPr lang="en-US" altLang="zh-CN" sz="3600" b="1" dirty="0">
              <a:solidFill>
                <a:srgbClr val="FF0000"/>
              </a:solidFill>
              <a:latin typeface="仿宋" panose="02010609060101010101" pitchFamily="49" charset="-122"/>
              <a:ea typeface="仿宋" panose="02010609060101010101" pitchFamily="49" charset="-122"/>
            </a:endParaRPr>
          </a:p>
          <a:p>
            <a:pPr marL="109728" indent="0" algn="ctr">
              <a:buClr>
                <a:schemeClr val="accent2"/>
              </a:buClr>
              <a:buNone/>
            </a:pPr>
            <a:r>
              <a:rPr lang="zh-CN" altLang="en-US" sz="2800" b="1" dirty="0">
                <a:solidFill>
                  <a:srgbClr val="0070C0"/>
                </a:solidFill>
                <a:latin typeface="仿宋" panose="02010609060101010101" pitchFamily="49" charset="-122"/>
                <a:ea typeface="仿宋" panose="02010609060101010101" pitchFamily="49" charset="-122"/>
              </a:rPr>
              <a:t>参照</a:t>
            </a:r>
            <a:r>
              <a:rPr lang="en-US" altLang="zh-CN" sz="2800" b="1" dirty="0">
                <a:solidFill>
                  <a:srgbClr val="0070C0"/>
                </a:solidFill>
                <a:latin typeface="仿宋" panose="02010609060101010101" pitchFamily="49" charset="-122"/>
                <a:ea typeface="仿宋" panose="02010609060101010101" pitchFamily="49" charset="-122"/>
              </a:rPr>
              <a:t>90</a:t>
            </a:r>
            <a:r>
              <a:rPr lang="zh-CN" altLang="en-US" sz="2800" b="1" dirty="0">
                <a:solidFill>
                  <a:srgbClr val="0070C0"/>
                </a:solidFill>
                <a:latin typeface="仿宋" panose="02010609060101010101" pitchFamily="49" charset="-122"/>
                <a:ea typeface="仿宋" panose="02010609060101010101" pitchFamily="49" charset="-122"/>
              </a:rPr>
              <a:t>号令、工业企业设计卫生标准等法规规章标准</a:t>
            </a:r>
            <a:r>
              <a:rPr lang="zh-CN" altLang="en-US" sz="2400" b="1" dirty="0" smtClean="0">
                <a:solidFill>
                  <a:srgbClr val="0070C0"/>
                </a:solidFill>
                <a:latin typeface="仿宋" panose="02010609060101010101" pitchFamily="49" charset="-122"/>
                <a:ea typeface="仿宋" panose="02010609060101010101" pitchFamily="49" charset="-122"/>
              </a:rPr>
              <a:t>。</a:t>
            </a:r>
            <a:endParaRPr lang="en-US" altLang="zh-CN" sz="2400" b="1" dirty="0" smtClean="0">
              <a:solidFill>
                <a:srgbClr val="0070C0"/>
              </a:solidFill>
              <a:latin typeface="仿宋" panose="02010609060101010101" pitchFamily="49" charset="-122"/>
              <a:ea typeface="仿宋" panose="02010609060101010101" pitchFamily="49" charset="-122"/>
            </a:endParaRPr>
          </a:p>
          <a:p>
            <a:pPr>
              <a:lnSpc>
                <a:spcPct val="200000"/>
              </a:lnSpc>
              <a:buClr>
                <a:schemeClr val="accent2"/>
              </a:buClr>
              <a:buFont typeface="Wingdings" panose="05000000000000000000" pitchFamily="2" charset="2"/>
              <a:buChar char="Ø"/>
            </a:pPr>
            <a:r>
              <a:rPr lang="zh-CN" altLang="en-US" sz="3600" b="1" dirty="0" smtClean="0">
                <a:latin typeface="仿宋" panose="02010609060101010101" pitchFamily="49" charset="-122"/>
                <a:ea typeface="仿宋" panose="02010609060101010101" pitchFamily="49" charset="-122"/>
              </a:rPr>
              <a:t>职业病</a:t>
            </a:r>
            <a:r>
              <a:rPr lang="zh-CN" altLang="en-US" sz="3600" b="1" dirty="0">
                <a:latin typeface="仿宋" panose="02010609060101010101" pitchFamily="49" charset="-122"/>
                <a:ea typeface="仿宋" panose="02010609060101010101" pitchFamily="49" charset="-122"/>
              </a:rPr>
              <a:t>防护设施检测；</a:t>
            </a:r>
          </a:p>
          <a:p>
            <a:pPr>
              <a:lnSpc>
                <a:spcPct val="200000"/>
              </a:lnSpc>
              <a:buClr>
                <a:schemeClr val="accent2"/>
              </a:buClr>
              <a:buFont typeface="Wingdings" panose="05000000000000000000" pitchFamily="2" charset="2"/>
              <a:buChar char="Ø"/>
            </a:pPr>
            <a:r>
              <a:rPr lang="zh-CN" altLang="en-US" sz="3600" b="1" dirty="0" smtClean="0">
                <a:latin typeface="仿宋" panose="02010609060101010101" pitchFamily="49" charset="-122"/>
                <a:ea typeface="仿宋" panose="02010609060101010101" pitchFamily="49" charset="-122"/>
              </a:rPr>
              <a:t>职业病</a:t>
            </a:r>
            <a:r>
              <a:rPr lang="zh-CN" altLang="en-US" sz="3600" b="1" dirty="0">
                <a:latin typeface="仿宋" panose="02010609060101010101" pitchFamily="49" charset="-122"/>
                <a:ea typeface="仿宋" panose="02010609060101010101" pitchFamily="49" charset="-122"/>
              </a:rPr>
              <a:t>危害因素检测结果；</a:t>
            </a:r>
          </a:p>
          <a:p>
            <a:pPr>
              <a:lnSpc>
                <a:spcPct val="200000"/>
              </a:lnSpc>
              <a:buClr>
                <a:schemeClr val="accent2"/>
              </a:buClr>
              <a:buFont typeface="Wingdings" panose="05000000000000000000" pitchFamily="2" charset="2"/>
              <a:buChar char="Ø"/>
            </a:pPr>
            <a:r>
              <a:rPr lang="zh-CN" altLang="en-US" sz="3600" b="1" dirty="0" smtClean="0">
                <a:latin typeface="仿宋" panose="02010609060101010101" pitchFamily="49" charset="-122"/>
                <a:ea typeface="仿宋" panose="02010609060101010101" pitchFamily="49" charset="-122"/>
              </a:rPr>
              <a:t>防护</a:t>
            </a:r>
            <a:r>
              <a:rPr lang="zh-CN" altLang="en-US" sz="3600" b="1" dirty="0">
                <a:latin typeface="仿宋" panose="02010609060101010101" pitchFamily="49" charset="-122"/>
                <a:ea typeface="仿宋" panose="02010609060101010101" pitchFamily="49" charset="-122"/>
              </a:rPr>
              <a:t>设施的现场效果。</a:t>
            </a: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2516703739"/>
      </p:ext>
    </p:ext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5328592"/>
          </a:xfrm>
        </p:spPr>
        <p:txBody>
          <a:bodyPr>
            <a:normAutofit/>
          </a:bodyPr>
          <a:lstStyle/>
          <a:p>
            <a:pPr>
              <a:buClr>
                <a:schemeClr val="accent2"/>
              </a:buClr>
              <a:buFont typeface="Wingdings" pitchFamily="2" charset="2"/>
              <a:buChar char="n"/>
            </a:pPr>
            <a:r>
              <a:rPr lang="zh-CN" altLang="en-US" sz="3200" b="1" dirty="0"/>
              <a:t>作业场所重点检查内容</a:t>
            </a:r>
          </a:p>
          <a:p>
            <a:pPr>
              <a:buClr>
                <a:schemeClr val="accent2"/>
              </a:buClr>
              <a:buFont typeface="Wingdings" panose="05000000000000000000" pitchFamily="2" charset="2"/>
              <a:buChar char="Ø"/>
            </a:pPr>
            <a:r>
              <a:rPr lang="zh-CN" altLang="en-US" sz="3200" b="1" dirty="0">
                <a:solidFill>
                  <a:srgbClr val="FF0000"/>
                </a:solidFill>
                <a:latin typeface="仿宋" panose="02010609060101010101" pitchFamily="49" charset="-122"/>
                <a:ea typeface="仿宋" panose="02010609060101010101" pitchFamily="49" charset="-122"/>
              </a:rPr>
              <a:t>职业病防护设施、个人防护</a:t>
            </a:r>
            <a:r>
              <a:rPr lang="zh-CN" altLang="en-US" sz="3200" b="1" dirty="0" smtClean="0">
                <a:solidFill>
                  <a:srgbClr val="FF0000"/>
                </a:solidFill>
                <a:latin typeface="仿宋" panose="02010609060101010101" pitchFamily="49" charset="-122"/>
                <a:ea typeface="仿宋" panose="02010609060101010101" pitchFamily="49" charset="-122"/>
              </a:rPr>
              <a:t>用品</a:t>
            </a:r>
            <a:endParaRPr lang="en-US" altLang="zh-CN" sz="3200" b="1" dirty="0" smtClean="0">
              <a:solidFill>
                <a:srgbClr val="FF0000"/>
              </a:solidFill>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l"/>
            </a:pPr>
            <a:r>
              <a:rPr lang="zh-CN" altLang="en-US" sz="2800" b="1" dirty="0" smtClean="0">
                <a:solidFill>
                  <a:srgbClr val="002060"/>
                </a:solidFill>
                <a:latin typeface="仿宋" panose="02010609060101010101" pitchFamily="49" charset="-122"/>
                <a:ea typeface="仿宋" panose="02010609060101010101" pitchFamily="49" charset="-122"/>
              </a:rPr>
              <a:t>⑤</a:t>
            </a:r>
            <a:r>
              <a:rPr lang="zh-CN" altLang="en-US" sz="2800" b="1" dirty="0">
                <a:solidFill>
                  <a:srgbClr val="002060"/>
                </a:solidFill>
                <a:latin typeface="仿宋" panose="02010609060101010101" pitchFamily="49" charset="-122"/>
                <a:ea typeface="仿宋" panose="02010609060101010101" pitchFamily="49" charset="-122"/>
              </a:rPr>
              <a:t>是否为劳动者提供了符合职业病危害防治要求的职业病防护用品：防尘、防毒口罩，防噪耳塞，护目镜，防化学手套、防护服、防护帽、呼吸防护器及皮肤防护用品等（注意针对性、有效性）劳动者在生产中是否正常佩戴及使用。</a:t>
            </a:r>
          </a:p>
          <a:p>
            <a:pPr>
              <a:buClr>
                <a:schemeClr val="accent2"/>
              </a:buClr>
              <a:buFont typeface="Wingdings" panose="05000000000000000000" pitchFamily="2" charset="2"/>
              <a:buChar char="l"/>
            </a:pPr>
            <a:endParaRPr lang="zh-CN" altLang="en-US" sz="2800" b="1" dirty="0">
              <a:solidFill>
                <a:srgbClr val="002060"/>
              </a:solidFill>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743400408"/>
      </p:ext>
    </p:extLst>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160748"/>
            <a:ext cx="8568952" cy="5697252"/>
          </a:xfrm>
        </p:spPr>
        <p:txBody>
          <a:bodyPr>
            <a:normAutofit/>
          </a:bodyPr>
          <a:lstStyle/>
          <a:p>
            <a:pPr>
              <a:lnSpc>
                <a:spcPts val="3000"/>
              </a:lnSpc>
              <a:buClr>
                <a:schemeClr val="accent2"/>
              </a:buClr>
              <a:buFont typeface="Wingdings" panose="05000000000000000000" pitchFamily="2" charset="2"/>
              <a:buChar char="Ø"/>
            </a:pPr>
            <a:r>
              <a:rPr lang="zh-CN" altLang="en-US" sz="3500" b="1" dirty="0" smtClean="0">
                <a:solidFill>
                  <a:srgbClr val="FF0000"/>
                </a:solidFill>
                <a:latin typeface="仿宋" panose="02010609060101010101" pitchFamily="49" charset="-122"/>
                <a:ea typeface="仿宋" panose="02010609060101010101" pitchFamily="49" charset="-122"/>
              </a:rPr>
              <a:t>职业病</a:t>
            </a:r>
            <a:r>
              <a:rPr lang="zh-CN" altLang="en-US" sz="3500" b="1" dirty="0">
                <a:solidFill>
                  <a:srgbClr val="FF0000"/>
                </a:solidFill>
                <a:latin typeface="仿宋" panose="02010609060101010101" pitchFamily="49" charset="-122"/>
                <a:ea typeface="仿宋" panose="02010609060101010101" pitchFamily="49" charset="-122"/>
              </a:rPr>
              <a:t>防护设施</a:t>
            </a:r>
            <a:r>
              <a:rPr lang="zh-CN" altLang="en-US" sz="3500" b="1" dirty="0" smtClean="0">
                <a:solidFill>
                  <a:srgbClr val="FF0000"/>
                </a:solidFill>
                <a:latin typeface="仿宋" panose="02010609060101010101" pitchFamily="49" charset="-122"/>
                <a:ea typeface="仿宋" panose="02010609060101010101" pitchFamily="49" charset="-122"/>
              </a:rPr>
              <a:t>的检查</a:t>
            </a:r>
            <a:endParaRPr lang="zh-CN" altLang="en-US" sz="3500" b="1" dirty="0">
              <a:solidFill>
                <a:srgbClr val="FF0000"/>
              </a:solidFill>
              <a:latin typeface="仿宋" panose="02010609060101010101" pitchFamily="49" charset="-122"/>
              <a:ea typeface="仿宋" panose="02010609060101010101" pitchFamily="49" charset="-122"/>
            </a:endParaRPr>
          </a:p>
          <a:p>
            <a:pPr marL="109728" indent="0">
              <a:buClr>
                <a:schemeClr val="accent2"/>
              </a:buClr>
              <a:buNone/>
            </a:pPr>
            <a:r>
              <a:rPr lang="zh-CN" altLang="en-US" sz="3200" b="1" dirty="0" smtClean="0">
                <a:solidFill>
                  <a:srgbClr val="0070C0"/>
                </a:solidFill>
                <a:latin typeface="仿宋" panose="02010609060101010101" pitchFamily="49" charset="-122"/>
                <a:ea typeface="仿宋" panose="02010609060101010101" pitchFamily="49" charset="-122"/>
              </a:rPr>
              <a:t>检查</a:t>
            </a:r>
            <a:r>
              <a:rPr lang="zh-CN" altLang="en-US" sz="3200" b="1" dirty="0">
                <a:solidFill>
                  <a:srgbClr val="0070C0"/>
                </a:solidFill>
                <a:latin typeface="仿宋" panose="02010609060101010101" pitchFamily="49" charset="-122"/>
                <a:ea typeface="仿宋" panose="02010609060101010101" pitchFamily="49" charset="-122"/>
              </a:rPr>
              <a:t>方法</a:t>
            </a:r>
            <a:r>
              <a:rPr lang="zh-CN" altLang="en-US" sz="3200" b="1" dirty="0" smtClean="0">
                <a:solidFill>
                  <a:srgbClr val="0070C0"/>
                </a:solidFill>
                <a:latin typeface="仿宋" panose="02010609060101010101" pitchFamily="49" charset="-122"/>
                <a:ea typeface="仿宋" panose="02010609060101010101" pitchFamily="49" charset="-122"/>
              </a:rPr>
              <a:t>：</a:t>
            </a:r>
            <a:r>
              <a:rPr lang="zh-CN" altLang="en-US" sz="2800" b="1" dirty="0">
                <a:latin typeface="仿宋" panose="02010609060101010101" pitchFamily="49" charset="-122"/>
                <a:ea typeface="仿宋" panose="02010609060101010101" pitchFamily="49" charset="-122"/>
              </a:rPr>
              <a:t>查阅防护设施产品质量检验合格证、防护设施效果评价报告、防护设施日常运转记录、防护设施定期检查记录和防护设施使用维修记录等，现场检查防护设施。</a:t>
            </a:r>
          </a:p>
          <a:p>
            <a:pPr marL="109728" indent="0">
              <a:buClr>
                <a:schemeClr val="accent2"/>
              </a:buClr>
              <a:buNone/>
            </a:pPr>
            <a:endParaRPr lang="zh-CN" altLang="en-US" sz="2800" b="1" dirty="0">
              <a:solidFill>
                <a:srgbClr val="002060"/>
              </a:solidFill>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572000" y="3861048"/>
            <a:ext cx="4357718" cy="2996952"/>
          </a:xfrm>
          <a:prstGeom prst="rect">
            <a:avLst/>
          </a:prstGeom>
          <a:noFill/>
          <a:ln w="9525">
            <a:noFill/>
            <a:miter lim="800000"/>
            <a:headEnd/>
            <a:tailEnd/>
          </a:ln>
          <a:effectLst/>
        </p:spPr>
      </p:pic>
      <p:pic>
        <p:nvPicPr>
          <p:cNvPr id="4" name="图片 3"/>
          <p:cNvPicPr>
            <a:picLocks noChangeAspect="1"/>
          </p:cNvPicPr>
          <p:nvPr/>
        </p:nvPicPr>
        <p:blipFill>
          <a:blip r:embed="rId4" cstate="print"/>
          <a:stretch>
            <a:fillRect/>
          </a:stretch>
        </p:blipFill>
        <p:spPr>
          <a:xfrm>
            <a:off x="828297" y="3861048"/>
            <a:ext cx="3725447" cy="2996952"/>
          </a:xfrm>
          <a:prstGeom prst="rect">
            <a:avLst/>
          </a:prstGeom>
        </p:spPr>
      </p:pic>
    </p:spTree>
    <p:extLst>
      <p:ext uri="{BB962C8B-B14F-4D97-AF65-F5344CB8AC3E}">
        <p14:creationId xmlns:p14="http://schemas.microsoft.com/office/powerpoint/2010/main" xmlns="" val="4240946842"/>
      </p:ext>
    </p:extLst>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5328592"/>
          </a:xfrm>
        </p:spPr>
        <p:txBody>
          <a:bodyPr>
            <a:normAutofit/>
          </a:bodyPr>
          <a:lstStyle/>
          <a:p>
            <a:pPr>
              <a:buClr>
                <a:schemeClr val="accent2"/>
              </a:buClr>
              <a:buFont typeface="Wingdings" pitchFamily="2" charset="2"/>
              <a:buChar char="n"/>
            </a:pPr>
            <a:r>
              <a:rPr lang="zh-CN" altLang="en-US" sz="3200" b="1" dirty="0"/>
              <a:t>作业场所重点检查内容</a:t>
            </a:r>
          </a:p>
          <a:p>
            <a:pPr>
              <a:buClr>
                <a:schemeClr val="accent2"/>
              </a:buClr>
              <a:buFont typeface="Wingdings" panose="05000000000000000000" pitchFamily="2" charset="2"/>
              <a:buChar char="Ø"/>
            </a:pPr>
            <a:r>
              <a:rPr lang="zh-CN" altLang="en-US" sz="3200" b="1" dirty="0">
                <a:solidFill>
                  <a:srgbClr val="FF0000"/>
                </a:solidFill>
                <a:latin typeface="仿宋" panose="02010609060101010101" pitchFamily="49" charset="-122"/>
                <a:ea typeface="仿宋" panose="02010609060101010101" pitchFamily="49" charset="-122"/>
              </a:rPr>
              <a:t>警示标志、警示说明、公告栏</a:t>
            </a:r>
          </a:p>
          <a:p>
            <a:pPr>
              <a:buClr>
                <a:schemeClr val="accent2"/>
              </a:buClr>
              <a:buFont typeface="Wingdings" panose="05000000000000000000" pitchFamily="2" charset="2"/>
              <a:buChar char="l"/>
            </a:pPr>
            <a:r>
              <a:rPr lang="zh-CN" altLang="en-US" sz="2800" b="1" dirty="0">
                <a:solidFill>
                  <a:srgbClr val="002060"/>
                </a:solidFill>
                <a:latin typeface="仿宋" panose="02010609060101010101" pitchFamily="49" charset="-122"/>
                <a:ea typeface="仿宋" panose="02010609060101010101" pitchFamily="49" charset="-122"/>
              </a:rPr>
              <a:t>①在产生严重职业病危害因素的工作场所或工作岗位是否设置了警示标志、警示说明，设置是否正确，种类是否齐全</a:t>
            </a:r>
            <a:r>
              <a:rPr lang="zh-CN" altLang="en-US" sz="2800" b="1" dirty="0" smtClean="0">
                <a:solidFill>
                  <a:srgbClr val="002060"/>
                </a:solidFill>
                <a:latin typeface="仿宋" panose="02010609060101010101" pitchFamily="49" charset="-122"/>
                <a:ea typeface="仿宋" panose="02010609060101010101" pitchFamily="49" charset="-122"/>
              </a:rPr>
              <a:t>。</a:t>
            </a:r>
            <a:r>
              <a:rPr lang="en-US" altLang="zh-CN" sz="2800" b="1" dirty="0" smtClean="0">
                <a:solidFill>
                  <a:srgbClr val="002060"/>
                </a:solidFill>
                <a:latin typeface="仿宋" panose="02010609060101010101" pitchFamily="49" charset="-122"/>
                <a:ea typeface="仿宋" panose="02010609060101010101" pitchFamily="49" charset="-122"/>
              </a:rPr>
              <a:t>《</a:t>
            </a:r>
            <a:r>
              <a:rPr lang="zh-CN" altLang="en-US" sz="2800" b="1" dirty="0" smtClean="0">
                <a:solidFill>
                  <a:srgbClr val="002060"/>
                </a:solidFill>
                <a:latin typeface="仿宋" panose="02010609060101010101" pitchFamily="49" charset="-122"/>
                <a:ea typeface="仿宋" panose="02010609060101010101" pitchFamily="49" charset="-122"/>
              </a:rPr>
              <a:t>工作场所职业病危害警示标识</a:t>
            </a:r>
            <a:r>
              <a:rPr lang="en-US" altLang="zh-CN" sz="2800" b="1" dirty="0" smtClean="0">
                <a:solidFill>
                  <a:srgbClr val="002060"/>
                </a:solidFill>
                <a:latin typeface="仿宋" panose="02010609060101010101" pitchFamily="49" charset="-122"/>
                <a:ea typeface="仿宋" panose="02010609060101010101" pitchFamily="49" charset="-122"/>
              </a:rPr>
              <a:t>》</a:t>
            </a:r>
            <a:r>
              <a:rPr lang="zh-CN" altLang="en-US" sz="2800" b="1" dirty="0" smtClean="0">
                <a:solidFill>
                  <a:srgbClr val="002060"/>
                </a:solidFill>
                <a:latin typeface="仿宋" panose="02010609060101010101" pitchFamily="49" charset="-122"/>
                <a:ea typeface="仿宋" panose="02010609060101010101" pitchFamily="49" charset="-122"/>
              </a:rPr>
              <a:t>（</a:t>
            </a:r>
            <a:r>
              <a:rPr lang="en-US" altLang="zh-CN" sz="2800" b="1" dirty="0" smtClean="0">
                <a:solidFill>
                  <a:srgbClr val="002060"/>
                </a:solidFill>
                <a:latin typeface="仿宋" panose="02010609060101010101" pitchFamily="49" charset="-122"/>
                <a:ea typeface="仿宋" panose="02010609060101010101" pitchFamily="49" charset="-122"/>
              </a:rPr>
              <a:t>GBZ158-2003</a:t>
            </a:r>
            <a:r>
              <a:rPr lang="zh-CN" altLang="en-US" sz="2800" b="1" dirty="0" smtClean="0">
                <a:solidFill>
                  <a:srgbClr val="002060"/>
                </a:solidFill>
                <a:latin typeface="仿宋" panose="02010609060101010101" pitchFamily="49" charset="-122"/>
                <a:ea typeface="仿宋" panose="02010609060101010101" pitchFamily="49" charset="-122"/>
              </a:rPr>
              <a:t>）</a:t>
            </a:r>
            <a:r>
              <a:rPr lang="en-US" altLang="zh-CN" sz="2800" b="1" dirty="0" smtClean="0">
                <a:solidFill>
                  <a:srgbClr val="002060"/>
                </a:solidFill>
                <a:latin typeface="仿宋" panose="02010609060101010101" pitchFamily="49" charset="-122"/>
                <a:ea typeface="仿宋" panose="02010609060101010101" pitchFamily="49" charset="-122"/>
                <a:hlinkClick r:id="rId2" action="ppaction://hlinkfile"/>
              </a:rPr>
              <a:t>.</a:t>
            </a:r>
            <a:r>
              <a:rPr lang="en-US" altLang="zh-CN" sz="2800" b="1" dirty="0" err="1" smtClean="0">
                <a:solidFill>
                  <a:srgbClr val="002060"/>
                </a:solidFill>
                <a:latin typeface="仿宋" panose="02010609060101010101" pitchFamily="49" charset="-122"/>
                <a:ea typeface="仿宋" panose="02010609060101010101" pitchFamily="49" charset="-122"/>
                <a:hlinkClick r:id="rId2" action="ppaction://hlinkfile"/>
              </a:rPr>
              <a:t>pdf</a:t>
            </a:r>
            <a:endParaRPr lang="zh-CN" altLang="en-US" sz="2800" b="1" dirty="0">
              <a:solidFill>
                <a:srgbClr val="002060"/>
              </a:solidFill>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l"/>
            </a:pPr>
            <a:r>
              <a:rPr lang="zh-CN" altLang="en-US" sz="2800" b="1" dirty="0" smtClean="0">
                <a:solidFill>
                  <a:srgbClr val="002060"/>
                </a:solidFill>
                <a:latin typeface="仿宋" panose="02010609060101010101" pitchFamily="49" charset="-122"/>
                <a:ea typeface="仿宋" panose="02010609060101010101" pitchFamily="49" charset="-122"/>
              </a:rPr>
              <a:t>②</a:t>
            </a:r>
            <a:r>
              <a:rPr lang="zh-CN" altLang="en-US" sz="2800" b="1" dirty="0">
                <a:solidFill>
                  <a:srgbClr val="002060"/>
                </a:solidFill>
                <a:latin typeface="仿宋" panose="02010609060101010101" pitchFamily="49" charset="-122"/>
                <a:ea typeface="仿宋" panose="02010609060101010101" pitchFamily="49" charset="-122"/>
              </a:rPr>
              <a:t>生产车间是否设有公告栏，需要对劳动者进行公告的内容是否进行了公告（如工作场所检测结果、职业卫生管理制度等）。</a:t>
            </a:r>
          </a:p>
          <a:p>
            <a:pPr>
              <a:buClr>
                <a:schemeClr val="accent2"/>
              </a:buClr>
              <a:buFont typeface="Wingdings" panose="05000000000000000000" pitchFamily="2" charset="2"/>
              <a:buChar char="l"/>
            </a:pPr>
            <a:endParaRPr lang="zh-CN" altLang="en-US" sz="2800" b="1" dirty="0">
              <a:solidFill>
                <a:srgbClr val="002060"/>
              </a:solidFill>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3"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2276288526"/>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5184576"/>
          </a:xfrm>
        </p:spPr>
        <p:txBody>
          <a:bodyPr>
            <a:normAutofit/>
          </a:bodyPr>
          <a:lstStyle/>
          <a:p>
            <a:pPr>
              <a:buFont typeface="Wingdings" pitchFamily="2" charset="2"/>
              <a:buChar char="Ø"/>
            </a:pPr>
            <a:r>
              <a:rPr lang="zh-CN" altLang="en-US" sz="2600" b="1" dirty="0" smtClean="0">
                <a:solidFill>
                  <a:srgbClr val="002060"/>
                </a:solidFill>
                <a:latin typeface="仿宋" pitchFamily="49" charset="-122"/>
                <a:ea typeface="仿宋" pitchFamily="49" charset="-122"/>
              </a:rPr>
              <a:t>职业</a:t>
            </a:r>
            <a:r>
              <a:rPr lang="zh-CN" altLang="en-US" sz="2600" b="1" dirty="0">
                <a:solidFill>
                  <a:srgbClr val="002060"/>
                </a:solidFill>
                <a:latin typeface="仿宋" pitchFamily="49" charset="-122"/>
                <a:ea typeface="仿宋" pitchFamily="49" charset="-122"/>
              </a:rPr>
              <a:t>卫生监督体系建设，筑牢基层职业卫生</a:t>
            </a:r>
            <a:r>
              <a:rPr lang="zh-CN" altLang="en-US" sz="2600" b="1" dirty="0" smtClean="0">
                <a:solidFill>
                  <a:srgbClr val="002060"/>
                </a:solidFill>
                <a:latin typeface="仿宋" pitchFamily="49" charset="-122"/>
                <a:ea typeface="仿宋" pitchFamily="49" charset="-122"/>
              </a:rPr>
              <a:t>监督工作要求：</a:t>
            </a:r>
            <a:r>
              <a:rPr lang="zh-CN" altLang="en-US" sz="2600" b="1" dirty="0" smtClean="0">
                <a:latin typeface="仿宋" pitchFamily="49" charset="-122"/>
                <a:ea typeface="仿宋" pitchFamily="49" charset="-122"/>
              </a:rPr>
              <a:t>全国专职职业卫生监督执法人员约</a:t>
            </a:r>
            <a:r>
              <a:rPr lang="en-US" altLang="zh-CN" sz="2600" b="1" dirty="0" smtClean="0">
                <a:latin typeface="仿宋" pitchFamily="49" charset="-122"/>
                <a:ea typeface="仿宋" pitchFamily="49" charset="-122"/>
              </a:rPr>
              <a:t>600</a:t>
            </a:r>
            <a:r>
              <a:rPr lang="zh-CN" altLang="en-US" sz="2600" b="1" dirty="0" smtClean="0">
                <a:latin typeface="仿宋" pitchFamily="49" charset="-122"/>
                <a:ea typeface="仿宋" pitchFamily="49" charset="-122"/>
              </a:rPr>
              <a:t>人，面对存在职业病危害的</a:t>
            </a:r>
            <a:r>
              <a:rPr lang="en-US" altLang="zh-CN" sz="2600" b="1" dirty="0" smtClean="0">
                <a:latin typeface="仿宋" pitchFamily="49" charset="-122"/>
                <a:ea typeface="仿宋" pitchFamily="49" charset="-122"/>
              </a:rPr>
              <a:t>1200</a:t>
            </a:r>
            <a:r>
              <a:rPr lang="zh-CN" altLang="en-US" sz="2600" b="1" dirty="0" smtClean="0">
                <a:latin typeface="仿宋" pitchFamily="49" charset="-122"/>
                <a:ea typeface="仿宋" pitchFamily="49" charset="-122"/>
              </a:rPr>
              <a:t>万企业，接触职业病危害的</a:t>
            </a:r>
            <a:r>
              <a:rPr lang="en-US" altLang="zh-CN" sz="2600" b="1" dirty="0" smtClean="0">
                <a:latin typeface="仿宋" pitchFamily="49" charset="-122"/>
                <a:ea typeface="仿宋" pitchFamily="49" charset="-122"/>
              </a:rPr>
              <a:t>2</a:t>
            </a:r>
            <a:r>
              <a:rPr lang="zh-CN" altLang="en-US" sz="2600" b="1" dirty="0" smtClean="0">
                <a:latin typeface="仿宋" pitchFamily="49" charset="-122"/>
                <a:ea typeface="仿宋" pitchFamily="49" charset="-122"/>
              </a:rPr>
              <a:t>亿多劳动者，执法力量难以满足当前工作需要。</a:t>
            </a:r>
            <a:endParaRPr lang="en-US" altLang="zh-CN" sz="2600" b="1" dirty="0" smtClean="0">
              <a:latin typeface="仿宋" pitchFamily="49" charset="-122"/>
              <a:ea typeface="仿宋" pitchFamily="49" charset="-122"/>
            </a:endParaRPr>
          </a:p>
          <a:p>
            <a:pPr>
              <a:buFont typeface="Wingdings" pitchFamily="2" charset="2"/>
              <a:buChar char="Ø"/>
            </a:pPr>
            <a:r>
              <a:rPr lang="zh-CN" altLang="en-US" sz="2600" b="1" dirty="0" smtClean="0">
                <a:solidFill>
                  <a:srgbClr val="002060"/>
                </a:solidFill>
                <a:latin typeface="仿宋" pitchFamily="49" charset="-122"/>
                <a:ea typeface="仿宋" pitchFamily="49" charset="-122"/>
              </a:rPr>
              <a:t>当前重点职业卫生</a:t>
            </a:r>
            <a:r>
              <a:rPr lang="zh-CN" altLang="en-US" sz="2600" b="1" dirty="0">
                <a:solidFill>
                  <a:srgbClr val="002060"/>
                </a:solidFill>
                <a:latin typeface="仿宋" pitchFamily="49" charset="-122"/>
                <a:ea typeface="仿宋" pitchFamily="49" charset="-122"/>
              </a:rPr>
              <a:t>工作</a:t>
            </a:r>
            <a:r>
              <a:rPr lang="zh-CN" altLang="en-US" sz="2600" b="1" dirty="0">
                <a:latin typeface="仿宋" pitchFamily="49" charset="-122"/>
                <a:ea typeface="仿宋" pitchFamily="49" charset="-122"/>
              </a:rPr>
              <a:t>：国家突出尘毒危害专项治理</a:t>
            </a:r>
          </a:p>
          <a:p>
            <a:pPr marL="109728" indent="0">
              <a:buNone/>
            </a:pPr>
            <a:endParaRPr lang="en-US" altLang="zh-CN" sz="2600" b="1" dirty="0" smtClean="0">
              <a:latin typeface="仿宋" pitchFamily="49" charset="-122"/>
              <a:ea typeface="仿宋"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b="0" dirty="0" smtClean="0">
                <a:solidFill>
                  <a:srgbClr val="FF0000"/>
                </a:solidFill>
                <a:latin typeface="+mj-ea"/>
                <a:ea typeface="+mj-ea"/>
              </a:rPr>
              <a:t>一、出台背景</a:t>
            </a:r>
            <a:endParaRPr lang="zh-CN" altLang="en-US" sz="3600" b="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404664"/>
            <a:ext cx="936104" cy="936104"/>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225165" y="3501008"/>
            <a:ext cx="3219148" cy="2718302"/>
          </a:xfrm>
          <a:prstGeom prst="rect">
            <a:avLst/>
          </a:prstGeom>
          <a:noFill/>
          <a:ln w="9525">
            <a:noFill/>
            <a:miter lim="800000"/>
            <a:headEnd/>
            <a:tailEnd/>
          </a:ln>
          <a:effectLst/>
        </p:spPr>
      </p:pic>
      <p:sp>
        <p:nvSpPr>
          <p:cNvPr id="7" name="矩形 6"/>
          <p:cNvSpPr/>
          <p:nvPr/>
        </p:nvSpPr>
        <p:spPr>
          <a:xfrm>
            <a:off x="3455476" y="3622372"/>
            <a:ext cx="5693496" cy="3046988"/>
          </a:xfrm>
          <a:prstGeom prst="rect">
            <a:avLst/>
          </a:prstGeom>
        </p:spPr>
        <p:txBody>
          <a:bodyPr wrap="square">
            <a:spAutoFit/>
          </a:bodyPr>
          <a:lstStyle/>
          <a:p>
            <a:pPr marL="365760" lvl="0" indent="-256032">
              <a:spcBef>
                <a:spcPts val="400"/>
              </a:spcBef>
              <a:buClr>
                <a:srgbClr val="DA1F28"/>
              </a:buClr>
              <a:buSzPct val="68000"/>
              <a:buFont typeface="Wingdings" panose="05000000000000000000" pitchFamily="2" charset="2"/>
              <a:buChar char="u"/>
            </a:pPr>
            <a:r>
              <a:rPr lang="zh-CN" altLang="en-US" sz="2600" b="1" dirty="0">
                <a:solidFill>
                  <a:srgbClr val="002060"/>
                </a:solidFill>
                <a:latin typeface="仿宋" panose="02010609060101010101" pitchFamily="49" charset="-122"/>
                <a:ea typeface="仿宋" panose="02010609060101010101" pitchFamily="49" charset="-122"/>
              </a:rPr>
              <a:t>以职业性尘肺病、化学中毒为重点</a:t>
            </a:r>
          </a:p>
          <a:p>
            <a:pPr marL="365760" lvl="0" indent="-256032">
              <a:spcBef>
                <a:spcPts val="400"/>
              </a:spcBef>
              <a:buClr>
                <a:srgbClr val="DA1F28"/>
              </a:buClr>
              <a:buSzPct val="68000"/>
              <a:buFont typeface="Wingdings" panose="05000000000000000000" pitchFamily="2" charset="2"/>
              <a:buChar char="u"/>
            </a:pPr>
            <a:r>
              <a:rPr lang="zh-CN" altLang="en-US" sz="2600" b="1" dirty="0">
                <a:solidFill>
                  <a:srgbClr val="002060"/>
                </a:solidFill>
                <a:latin typeface="仿宋" panose="02010609060101010101" pitchFamily="49" charset="-122"/>
                <a:ea typeface="仿宋" panose="02010609060101010101" pitchFamily="49" charset="-122"/>
              </a:rPr>
              <a:t>矿山、化工、冶金、建材等行业专项治理。</a:t>
            </a:r>
          </a:p>
          <a:p>
            <a:pPr marL="365760" lvl="0" indent="-256032">
              <a:spcBef>
                <a:spcPts val="400"/>
              </a:spcBef>
              <a:buClr>
                <a:srgbClr val="DA1F28"/>
              </a:buClr>
              <a:buSzPct val="68000"/>
              <a:buFont typeface="Wingdings" panose="05000000000000000000" pitchFamily="2" charset="2"/>
              <a:buChar char="u"/>
            </a:pPr>
            <a:r>
              <a:rPr lang="zh-CN" altLang="en-US" sz="2600" b="1" dirty="0">
                <a:solidFill>
                  <a:srgbClr val="002060"/>
                </a:solidFill>
                <a:latin typeface="仿宋" panose="02010609060101010101" pitchFamily="49" charset="-122"/>
                <a:ea typeface="仿宋" panose="02010609060101010101" pitchFamily="49" charset="-122"/>
              </a:rPr>
              <a:t>严格源头控制，加强“三同时”工作的前期预防作用；</a:t>
            </a:r>
          </a:p>
          <a:p>
            <a:pPr marL="365760" lvl="0" indent="-256032">
              <a:spcBef>
                <a:spcPts val="400"/>
              </a:spcBef>
              <a:buClr>
                <a:srgbClr val="DA1F28"/>
              </a:buClr>
              <a:buSzPct val="68000"/>
              <a:buFont typeface="Wingdings" panose="05000000000000000000" pitchFamily="2" charset="2"/>
              <a:buChar char="u"/>
            </a:pPr>
            <a:r>
              <a:rPr lang="zh-CN" altLang="en-US" sz="2600" b="1" dirty="0">
                <a:solidFill>
                  <a:srgbClr val="002060"/>
                </a:solidFill>
                <a:latin typeface="仿宋" panose="02010609060101010101" pitchFamily="49" charset="-122"/>
                <a:ea typeface="仿宋" panose="02010609060101010101" pitchFamily="49" charset="-122"/>
              </a:rPr>
              <a:t>引导职业病危害严重的用人单位进行技术改造和转型升级。                   </a:t>
            </a:r>
            <a:endParaRPr lang="en-US" altLang="zh-CN" sz="2600" b="1" dirty="0">
              <a:solidFill>
                <a:srgbClr val="00206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xmlns="" val="1492166188"/>
      </p:ext>
    </p:extLst>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5328592"/>
          </a:xfrm>
        </p:spPr>
        <p:txBody>
          <a:bodyPr>
            <a:normAutofit fontScale="92500"/>
          </a:bodyPr>
          <a:lstStyle/>
          <a:p>
            <a:pPr>
              <a:buClr>
                <a:schemeClr val="accent2"/>
              </a:buClr>
              <a:buFont typeface="Wingdings" pitchFamily="2" charset="2"/>
              <a:buChar char="n"/>
            </a:pPr>
            <a:r>
              <a:rPr lang="zh-CN" altLang="en-US" sz="3200" b="1" dirty="0"/>
              <a:t>作业</a:t>
            </a:r>
            <a:r>
              <a:rPr lang="zh-CN" altLang="en-US" sz="3200" b="1" dirty="0" smtClean="0"/>
              <a:t>场所</a:t>
            </a:r>
            <a:r>
              <a:rPr lang="zh-CN" altLang="en-US" sz="3200" b="1" dirty="0" smtClean="0">
                <a:solidFill>
                  <a:srgbClr val="FF0000"/>
                </a:solidFill>
              </a:rPr>
              <a:t>现场检查</a:t>
            </a:r>
            <a:r>
              <a:rPr lang="zh-CN" altLang="en-US" sz="3200" b="1" dirty="0"/>
              <a:t>内容</a:t>
            </a:r>
          </a:p>
          <a:p>
            <a:pPr>
              <a:buClr>
                <a:schemeClr val="accent2"/>
              </a:buClr>
              <a:buFont typeface="Wingdings" panose="05000000000000000000" pitchFamily="2" charset="2"/>
              <a:buChar char="Ø"/>
            </a:pPr>
            <a:r>
              <a:rPr lang="zh-CN" altLang="en-US" sz="3200" b="1" dirty="0">
                <a:solidFill>
                  <a:srgbClr val="0070C0"/>
                </a:solidFill>
                <a:latin typeface="仿宋" panose="02010609060101010101" pitchFamily="49" charset="-122"/>
                <a:ea typeface="仿宋" panose="02010609060101010101" pitchFamily="49" charset="-122"/>
              </a:rPr>
              <a:t>作业场所现场检查时，应随机询问部分现场接触职业病危害因素的生产人员（技术员、老工人），间接验证用人单位提供的有关情况。</a:t>
            </a:r>
          </a:p>
          <a:p>
            <a:pPr>
              <a:buClr>
                <a:schemeClr val="accent2"/>
              </a:buClr>
              <a:buFont typeface="Wingdings" panose="05000000000000000000" pitchFamily="2" charset="2"/>
              <a:buChar char="l"/>
            </a:pPr>
            <a:r>
              <a:rPr lang="zh-CN" altLang="en-US" sz="3200" b="1" dirty="0" smtClean="0">
                <a:latin typeface="仿宋" panose="02010609060101010101" pitchFamily="49" charset="-122"/>
                <a:ea typeface="仿宋" panose="02010609060101010101" pitchFamily="49" charset="-122"/>
              </a:rPr>
              <a:t>（</a:t>
            </a:r>
            <a:r>
              <a:rPr lang="en-US" altLang="zh-CN" sz="3200" b="1" dirty="0">
                <a:latin typeface="仿宋" panose="02010609060101010101" pitchFamily="49" charset="-122"/>
                <a:ea typeface="仿宋" panose="02010609060101010101" pitchFamily="49" charset="-122"/>
              </a:rPr>
              <a:t>1</a:t>
            </a:r>
            <a:r>
              <a:rPr lang="zh-CN" altLang="en-US" sz="3200" b="1" dirty="0">
                <a:latin typeface="仿宋" panose="02010609060101010101" pitchFamily="49" charset="-122"/>
                <a:ea typeface="仿宋" panose="02010609060101010101" pitchFamily="49" charset="-122"/>
              </a:rPr>
              <a:t>）询问部分劳动者的姓名、来该企业工作的时间（注意核对新上岗人员名单）。</a:t>
            </a:r>
          </a:p>
          <a:p>
            <a:pPr>
              <a:buClr>
                <a:schemeClr val="accent2"/>
              </a:buClr>
              <a:buFont typeface="Wingdings" panose="05000000000000000000" pitchFamily="2" charset="2"/>
              <a:buChar char="l"/>
            </a:pPr>
            <a:r>
              <a:rPr lang="zh-CN" altLang="en-US" sz="3200" b="1" dirty="0" smtClean="0">
                <a:latin typeface="仿宋" panose="02010609060101010101" pitchFamily="49" charset="-122"/>
                <a:ea typeface="仿宋" panose="02010609060101010101" pitchFamily="49" charset="-122"/>
              </a:rPr>
              <a:t>（</a:t>
            </a:r>
            <a:r>
              <a:rPr lang="en-US" altLang="zh-CN" sz="3200" b="1" dirty="0">
                <a:latin typeface="仿宋" panose="02010609060101010101" pitchFamily="49" charset="-122"/>
                <a:ea typeface="仿宋" panose="02010609060101010101" pitchFamily="49" charset="-122"/>
              </a:rPr>
              <a:t>2</a:t>
            </a:r>
            <a:r>
              <a:rPr lang="zh-CN" altLang="en-US" sz="3200" b="1" dirty="0">
                <a:latin typeface="仿宋" panose="02010609060101010101" pitchFamily="49" charset="-122"/>
                <a:ea typeface="仿宋" panose="02010609060101010101" pitchFamily="49" charset="-122"/>
              </a:rPr>
              <a:t>）对新上岗人员，询问是否接受过岗前职业健康体检</a:t>
            </a:r>
            <a:r>
              <a:rPr lang="zh-CN" altLang="en-US" sz="3200" b="1" dirty="0" smtClean="0">
                <a:latin typeface="仿宋" panose="02010609060101010101" pitchFamily="49" charset="-122"/>
                <a:ea typeface="仿宋" panose="02010609060101010101" pitchFamily="49" charset="-122"/>
              </a:rPr>
              <a:t>。</a:t>
            </a:r>
          </a:p>
          <a:p>
            <a:pPr>
              <a:buClr>
                <a:schemeClr val="accent2"/>
              </a:buClr>
              <a:buFont typeface="Wingdings" panose="05000000000000000000" pitchFamily="2" charset="2"/>
              <a:buChar char="l"/>
            </a:pPr>
            <a:r>
              <a:rPr lang="zh-CN" altLang="en-US" sz="3200" b="1" dirty="0" smtClean="0">
                <a:latin typeface="仿宋" panose="02010609060101010101" pitchFamily="49" charset="-122"/>
                <a:ea typeface="仿宋" panose="02010609060101010101" pitchFamily="49" charset="-122"/>
              </a:rPr>
              <a:t>（</a:t>
            </a:r>
            <a:r>
              <a:rPr lang="en-US" altLang="zh-CN" sz="3200" b="1" dirty="0">
                <a:latin typeface="仿宋" panose="02010609060101010101" pitchFamily="49" charset="-122"/>
                <a:ea typeface="仿宋" panose="02010609060101010101" pitchFamily="49" charset="-122"/>
              </a:rPr>
              <a:t>3</a:t>
            </a:r>
            <a:r>
              <a:rPr lang="zh-CN" altLang="en-US" sz="3200" b="1" dirty="0">
                <a:latin typeface="仿宋" panose="02010609060101010101" pitchFamily="49" charset="-122"/>
                <a:ea typeface="仿宋" panose="02010609060101010101" pitchFamily="49" charset="-122"/>
              </a:rPr>
              <a:t>）对入厂一年以上的劳动者，要询问入厂后用人单位是否组织过职业健康检查及医疗机构名称，是否知道自己的体检结果。</a:t>
            </a:r>
          </a:p>
          <a:p>
            <a:pPr>
              <a:buClr>
                <a:schemeClr val="accent2"/>
              </a:buClr>
              <a:buFont typeface="Wingdings" panose="05000000000000000000" pitchFamily="2" charset="2"/>
              <a:buChar char="l"/>
            </a:pPr>
            <a:endParaRPr lang="zh-CN" altLang="en-US" sz="2800" b="1" dirty="0">
              <a:solidFill>
                <a:srgbClr val="002060"/>
              </a:solidFill>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2028595150"/>
      </p:ext>
    </p:extLst>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5328592"/>
          </a:xfrm>
        </p:spPr>
        <p:txBody>
          <a:bodyPr>
            <a:normAutofit fontScale="92500"/>
          </a:bodyPr>
          <a:lstStyle/>
          <a:p>
            <a:pPr>
              <a:buClr>
                <a:schemeClr val="accent2"/>
              </a:buClr>
              <a:buFont typeface="Wingdings" pitchFamily="2" charset="2"/>
              <a:buChar char="n"/>
            </a:pPr>
            <a:r>
              <a:rPr lang="zh-CN" altLang="en-US" sz="3200" b="1" dirty="0"/>
              <a:t>作业</a:t>
            </a:r>
            <a:r>
              <a:rPr lang="zh-CN" altLang="en-US" sz="3200" b="1" dirty="0" smtClean="0"/>
              <a:t>场所</a:t>
            </a:r>
            <a:r>
              <a:rPr lang="zh-CN" altLang="en-US" sz="3200" b="1" dirty="0" smtClean="0">
                <a:solidFill>
                  <a:srgbClr val="FF0000"/>
                </a:solidFill>
              </a:rPr>
              <a:t>现场检查</a:t>
            </a:r>
            <a:r>
              <a:rPr lang="zh-CN" altLang="en-US" sz="3200" b="1" dirty="0"/>
              <a:t>内容</a:t>
            </a:r>
          </a:p>
          <a:p>
            <a:pPr>
              <a:buClr>
                <a:schemeClr val="accent2"/>
              </a:buClr>
              <a:buFont typeface="Wingdings" panose="05000000000000000000" pitchFamily="2" charset="2"/>
              <a:buChar char="l"/>
            </a:pPr>
            <a:r>
              <a:rPr lang="zh-CN" altLang="en-US" sz="3200" b="1" dirty="0">
                <a:latin typeface="仿宋" panose="02010609060101010101" pitchFamily="49" charset="-122"/>
                <a:ea typeface="仿宋" panose="02010609060101010101" pitchFamily="49" charset="-122"/>
              </a:rPr>
              <a:t>（</a:t>
            </a:r>
            <a:r>
              <a:rPr lang="en-US" altLang="zh-CN" sz="3200" b="1" dirty="0">
                <a:latin typeface="仿宋" panose="02010609060101010101" pitchFamily="49" charset="-122"/>
                <a:ea typeface="仿宋" panose="02010609060101010101" pitchFamily="49" charset="-122"/>
              </a:rPr>
              <a:t>4</a:t>
            </a:r>
            <a:r>
              <a:rPr lang="zh-CN" altLang="en-US" sz="3200" b="1" dirty="0">
                <a:latin typeface="仿宋" panose="02010609060101010101" pitchFamily="49" charset="-122"/>
                <a:ea typeface="仿宋" panose="02010609060101010101" pitchFamily="49" charset="-122"/>
              </a:rPr>
              <a:t>）按照记录下的人员名单，询问部分体检中发现的有健康损害或职业禁忌人员，是否已调离原工作岗位</a:t>
            </a:r>
            <a:r>
              <a:rPr lang="zh-CN" altLang="en-US" sz="3200" b="1" dirty="0" smtClean="0">
                <a:latin typeface="仿宋" panose="02010609060101010101" pitchFamily="49" charset="-122"/>
                <a:ea typeface="仿宋" panose="02010609060101010101" pitchFamily="49" charset="-122"/>
              </a:rPr>
              <a:t>。</a:t>
            </a:r>
          </a:p>
          <a:p>
            <a:pPr>
              <a:buClr>
                <a:schemeClr val="accent2"/>
              </a:buClr>
              <a:buFont typeface="Wingdings" panose="05000000000000000000" pitchFamily="2" charset="2"/>
              <a:buChar char="l"/>
            </a:pPr>
            <a:r>
              <a:rPr lang="zh-CN" altLang="en-US" sz="3200" b="1" dirty="0" smtClean="0">
                <a:latin typeface="仿宋" panose="02010609060101010101" pitchFamily="49" charset="-122"/>
                <a:ea typeface="仿宋" panose="02010609060101010101" pitchFamily="49" charset="-122"/>
              </a:rPr>
              <a:t>（</a:t>
            </a:r>
            <a:r>
              <a:rPr lang="en-US" altLang="zh-CN" sz="3200" b="1" dirty="0" smtClean="0">
                <a:latin typeface="仿宋" panose="02010609060101010101" pitchFamily="49" charset="-122"/>
                <a:ea typeface="仿宋" panose="02010609060101010101" pitchFamily="49" charset="-122"/>
              </a:rPr>
              <a:t>5</a:t>
            </a:r>
            <a:r>
              <a:rPr lang="zh-CN" altLang="en-US" sz="3200" b="1" dirty="0" smtClean="0">
                <a:latin typeface="仿宋" panose="02010609060101010101" pitchFamily="49" charset="-122"/>
                <a:ea typeface="仿宋" panose="02010609060101010101" pitchFamily="49" charset="-122"/>
              </a:rPr>
              <a:t>）是否接受过</a:t>
            </a:r>
            <a:r>
              <a:rPr lang="en-US" altLang="zh-CN" sz="3200" b="1" dirty="0" smtClean="0">
                <a:latin typeface="仿宋" panose="02010609060101010101" pitchFamily="49" charset="-122"/>
                <a:ea typeface="仿宋" panose="02010609060101010101" pitchFamily="49" charset="-122"/>
              </a:rPr>
              <a:t>《</a:t>
            </a:r>
            <a:r>
              <a:rPr lang="zh-CN" altLang="en-US" sz="3200" b="1" dirty="0" smtClean="0">
                <a:latin typeface="仿宋" panose="02010609060101010101" pitchFamily="49" charset="-122"/>
                <a:ea typeface="仿宋" panose="02010609060101010101" pitchFamily="49" charset="-122"/>
              </a:rPr>
              <a:t>职业病防治法</a:t>
            </a:r>
            <a:r>
              <a:rPr lang="en-US" altLang="zh-CN" sz="3200" b="1" dirty="0" smtClean="0">
                <a:latin typeface="仿宋" panose="02010609060101010101" pitchFamily="49" charset="-122"/>
                <a:ea typeface="仿宋" panose="02010609060101010101" pitchFamily="49" charset="-122"/>
              </a:rPr>
              <a:t>》</a:t>
            </a:r>
            <a:r>
              <a:rPr lang="zh-CN" altLang="en-US" sz="3200" b="1" dirty="0" smtClean="0">
                <a:latin typeface="仿宋" panose="02010609060101010101" pitchFamily="49" charset="-122"/>
                <a:ea typeface="仿宋" panose="02010609060101010101" pitchFamily="49" charset="-122"/>
              </a:rPr>
              <a:t>及相关职业病危害防治知识的培训。</a:t>
            </a:r>
          </a:p>
          <a:p>
            <a:pPr>
              <a:buClr>
                <a:schemeClr val="accent2"/>
              </a:buClr>
              <a:buFont typeface="Wingdings" panose="05000000000000000000" pitchFamily="2" charset="2"/>
              <a:buChar char="l"/>
            </a:pPr>
            <a:r>
              <a:rPr lang="zh-CN" altLang="en-US" sz="3200" b="1" dirty="0" smtClean="0">
                <a:latin typeface="仿宋" panose="02010609060101010101" pitchFamily="49" charset="-122"/>
                <a:ea typeface="仿宋" panose="02010609060101010101" pitchFamily="49" charset="-122"/>
              </a:rPr>
              <a:t>（</a:t>
            </a:r>
            <a:r>
              <a:rPr lang="en-US" altLang="zh-CN" sz="3200" b="1" dirty="0">
                <a:latin typeface="仿宋" panose="02010609060101010101" pitchFamily="49" charset="-122"/>
                <a:ea typeface="仿宋" panose="02010609060101010101" pitchFamily="49" charset="-122"/>
              </a:rPr>
              <a:t>6</a:t>
            </a:r>
            <a:r>
              <a:rPr lang="zh-CN" altLang="en-US" sz="3200" b="1" dirty="0">
                <a:latin typeface="仿宋" panose="02010609060101010101" pitchFamily="49" charset="-122"/>
                <a:ea typeface="仿宋" panose="02010609060101010101" pitchFamily="49" charset="-122"/>
              </a:rPr>
              <a:t>）对现场佩戴个人防护用品的劳动者，要查看个人防护用品是否符合防护要求、是否正确佩戴；对未佩戴个人防护用品的劳动者要询问是否发放过个人防护用品，如发放，要求出示一下，说明不佩戴的原因。</a:t>
            </a:r>
          </a:p>
          <a:p>
            <a:pPr>
              <a:buClr>
                <a:schemeClr val="accent2"/>
              </a:buClr>
              <a:buFont typeface="Wingdings" panose="05000000000000000000" pitchFamily="2" charset="2"/>
              <a:buChar char="l"/>
            </a:pPr>
            <a:endParaRPr lang="zh-CN" altLang="en-US" sz="3200" b="1" dirty="0">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l"/>
            </a:pPr>
            <a:endParaRPr lang="zh-CN" altLang="en-US" sz="2800" b="1" dirty="0">
              <a:solidFill>
                <a:srgbClr val="002060"/>
              </a:solidFill>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1250739600"/>
      </p:ext>
    </p:extLst>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5328592"/>
          </a:xfrm>
        </p:spPr>
        <p:txBody>
          <a:bodyPr>
            <a:normAutofit/>
          </a:bodyPr>
          <a:lstStyle/>
          <a:p>
            <a:pPr>
              <a:buClr>
                <a:schemeClr val="accent2"/>
              </a:buClr>
              <a:buFont typeface="Wingdings" pitchFamily="2" charset="2"/>
              <a:buChar char="n"/>
            </a:pPr>
            <a:r>
              <a:rPr lang="zh-CN" altLang="en-US" sz="3200" b="1" dirty="0"/>
              <a:t>作业</a:t>
            </a:r>
            <a:r>
              <a:rPr lang="zh-CN" altLang="en-US" sz="3200" b="1" dirty="0" smtClean="0"/>
              <a:t>场所</a:t>
            </a:r>
            <a:r>
              <a:rPr lang="zh-CN" altLang="en-US" sz="3200" b="1" dirty="0" smtClean="0">
                <a:solidFill>
                  <a:srgbClr val="FF0000"/>
                </a:solidFill>
              </a:rPr>
              <a:t>现场检查</a:t>
            </a:r>
            <a:r>
              <a:rPr lang="zh-CN" altLang="en-US" sz="3200" b="1" dirty="0"/>
              <a:t>内容</a:t>
            </a:r>
          </a:p>
          <a:p>
            <a:pPr>
              <a:buClr>
                <a:schemeClr val="accent2"/>
              </a:buClr>
              <a:buFont typeface="Wingdings" panose="05000000000000000000" pitchFamily="2" charset="2"/>
              <a:buChar char="l"/>
            </a:pPr>
            <a:r>
              <a:rPr lang="zh-CN" altLang="en-US" sz="3200" b="1" dirty="0">
                <a:latin typeface="仿宋" panose="02010609060101010101" pitchFamily="49" charset="-122"/>
                <a:ea typeface="仿宋" panose="02010609060101010101" pitchFamily="49" charset="-122"/>
              </a:rPr>
              <a:t>（</a:t>
            </a:r>
            <a:r>
              <a:rPr lang="en-US" altLang="zh-CN" sz="3200" b="1" dirty="0">
                <a:latin typeface="仿宋" panose="02010609060101010101" pitchFamily="49" charset="-122"/>
                <a:ea typeface="仿宋" panose="02010609060101010101" pitchFamily="49" charset="-122"/>
              </a:rPr>
              <a:t>7</a:t>
            </a:r>
            <a:r>
              <a:rPr lang="zh-CN" altLang="en-US" sz="3200" b="1" dirty="0">
                <a:latin typeface="仿宋" panose="02010609060101010101" pitchFamily="49" charset="-122"/>
                <a:ea typeface="仿宋" panose="02010609060101010101" pitchFamily="49" charset="-122"/>
              </a:rPr>
              <a:t>）是否与用人单位签订了劳动合同，劳动合同中有无职业病危害告知内容，是否知晓告知内容，是否签字。</a:t>
            </a:r>
          </a:p>
          <a:p>
            <a:pPr>
              <a:buClr>
                <a:schemeClr val="accent2"/>
              </a:buClr>
              <a:buFont typeface="Wingdings" panose="05000000000000000000" pitchFamily="2" charset="2"/>
              <a:buChar char="l"/>
            </a:pPr>
            <a:r>
              <a:rPr lang="zh-CN" altLang="en-US" sz="3200" b="1" dirty="0" smtClean="0">
                <a:latin typeface="仿宋" panose="02010609060101010101" pitchFamily="49" charset="-122"/>
                <a:ea typeface="仿宋" panose="02010609060101010101" pitchFamily="49" charset="-122"/>
              </a:rPr>
              <a:t>（</a:t>
            </a:r>
            <a:r>
              <a:rPr lang="en-US" altLang="zh-CN" sz="3200" b="1" dirty="0">
                <a:latin typeface="仿宋" panose="02010609060101010101" pitchFamily="49" charset="-122"/>
                <a:ea typeface="仿宋" panose="02010609060101010101" pitchFamily="49" charset="-122"/>
              </a:rPr>
              <a:t>8</a:t>
            </a:r>
            <a:r>
              <a:rPr lang="zh-CN" altLang="en-US" sz="3200" b="1" dirty="0">
                <a:latin typeface="仿宋" panose="02010609060101010101" pitchFamily="49" charset="-122"/>
                <a:ea typeface="仿宋" panose="02010609060101010101" pitchFamily="49" charset="-122"/>
              </a:rPr>
              <a:t>）生产中使用的主要生产原料、添加剂、助剂都有哪些，是否与申报资料相符。</a:t>
            </a:r>
          </a:p>
          <a:p>
            <a:pPr>
              <a:buClr>
                <a:schemeClr val="accent2"/>
              </a:buClr>
              <a:buFont typeface="Wingdings" panose="05000000000000000000" pitchFamily="2" charset="2"/>
              <a:buChar char="l"/>
            </a:pPr>
            <a:r>
              <a:rPr lang="zh-CN" altLang="en-US" sz="3200" b="1" dirty="0" smtClean="0">
                <a:latin typeface="仿宋" panose="02010609060101010101" pitchFamily="49" charset="-122"/>
                <a:ea typeface="仿宋" panose="02010609060101010101" pitchFamily="49" charset="-122"/>
              </a:rPr>
              <a:t>（</a:t>
            </a:r>
            <a:r>
              <a:rPr lang="en-US" altLang="zh-CN" sz="3200" b="1" dirty="0">
                <a:latin typeface="仿宋" panose="02010609060101010101" pitchFamily="49" charset="-122"/>
                <a:ea typeface="仿宋" panose="02010609060101010101" pitchFamily="49" charset="-122"/>
              </a:rPr>
              <a:t>9</a:t>
            </a:r>
            <a:r>
              <a:rPr lang="zh-CN" altLang="en-US" sz="3200" b="1" dirty="0">
                <a:latin typeface="仿宋" panose="02010609060101010101" pitchFamily="49" charset="-122"/>
                <a:ea typeface="仿宋" panose="02010609060101010101" pitchFamily="49" charset="-122"/>
              </a:rPr>
              <a:t>）是否知道工作岗位存在的职业病危害因素及其达标情况。</a:t>
            </a:r>
          </a:p>
          <a:p>
            <a:pPr>
              <a:buClr>
                <a:schemeClr val="accent2"/>
              </a:buClr>
              <a:buFont typeface="Wingdings" panose="05000000000000000000" pitchFamily="2" charset="2"/>
              <a:buChar char="l"/>
            </a:pPr>
            <a:endParaRPr lang="zh-CN" altLang="en-US" sz="3200" b="1" dirty="0">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l"/>
            </a:pPr>
            <a:endParaRPr lang="zh-CN" altLang="en-US" sz="2800" b="1" dirty="0">
              <a:solidFill>
                <a:srgbClr val="002060"/>
              </a:solidFill>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2323088990"/>
      </p:ext>
    </p:extLst>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268760"/>
            <a:ext cx="8568952" cy="5328592"/>
          </a:xfrm>
        </p:spPr>
        <p:txBody>
          <a:bodyPr>
            <a:normAutofit/>
          </a:bodyPr>
          <a:lstStyle/>
          <a:p>
            <a:pPr>
              <a:buClr>
                <a:schemeClr val="accent2"/>
              </a:buClr>
              <a:buFont typeface="Wingdings" pitchFamily="2" charset="2"/>
              <a:buChar char="n"/>
            </a:pPr>
            <a:r>
              <a:rPr lang="zh-CN" altLang="en-US" sz="3200" b="1" dirty="0"/>
              <a:t>作业场所检查时</a:t>
            </a:r>
            <a:r>
              <a:rPr lang="zh-CN" altLang="en-US" sz="3200" b="1" dirty="0">
                <a:solidFill>
                  <a:srgbClr val="FF0000"/>
                </a:solidFill>
              </a:rPr>
              <a:t>重点记录</a:t>
            </a:r>
            <a:r>
              <a:rPr lang="zh-CN" altLang="en-US" sz="3200" b="1" dirty="0"/>
              <a:t>的</a:t>
            </a:r>
            <a:r>
              <a:rPr lang="zh-CN" altLang="en-US" sz="3200" b="1" dirty="0" smtClean="0"/>
              <a:t>内容</a:t>
            </a:r>
            <a:endParaRPr lang="en-US" altLang="zh-CN" sz="3200" b="1" dirty="0" smtClean="0"/>
          </a:p>
          <a:p>
            <a:pPr>
              <a:buClr>
                <a:schemeClr val="accent2"/>
              </a:buClr>
              <a:buFont typeface="Wingdings" panose="05000000000000000000" pitchFamily="2" charset="2"/>
              <a:buChar char="l"/>
            </a:pPr>
            <a:r>
              <a:rPr lang="zh-CN" altLang="en-US" sz="3200" b="1" dirty="0">
                <a:latin typeface="仿宋" panose="02010609060101010101" pitchFamily="49" charset="-122"/>
                <a:ea typeface="仿宋" panose="02010609060101010101" pitchFamily="49" charset="-122"/>
              </a:rPr>
              <a:t>（</a:t>
            </a:r>
            <a:r>
              <a:rPr lang="en-US" altLang="zh-CN" sz="3200" b="1" dirty="0">
                <a:latin typeface="仿宋" panose="02010609060101010101" pitchFamily="49" charset="-122"/>
                <a:ea typeface="仿宋" panose="02010609060101010101" pitchFamily="49" charset="-122"/>
              </a:rPr>
              <a:t>1</a:t>
            </a:r>
            <a:r>
              <a:rPr lang="zh-CN" altLang="en-US" sz="3200" b="1" dirty="0">
                <a:latin typeface="仿宋" panose="02010609060101010101" pitchFamily="49" charset="-122"/>
                <a:ea typeface="仿宋" panose="02010609060101010101" pitchFamily="49" charset="-122"/>
              </a:rPr>
              <a:t>）现场生产状况：正常生产、非正常生产。</a:t>
            </a:r>
          </a:p>
          <a:p>
            <a:pPr>
              <a:buClr>
                <a:schemeClr val="accent2"/>
              </a:buClr>
              <a:buFont typeface="Wingdings" panose="05000000000000000000" pitchFamily="2" charset="2"/>
              <a:buChar char="l"/>
            </a:pPr>
            <a:r>
              <a:rPr lang="zh-CN" altLang="en-US" sz="3200" b="1" dirty="0" smtClean="0">
                <a:latin typeface="仿宋" panose="02010609060101010101" pitchFamily="49" charset="-122"/>
                <a:ea typeface="仿宋" panose="02010609060101010101" pitchFamily="49" charset="-122"/>
              </a:rPr>
              <a:t>（</a:t>
            </a:r>
            <a:r>
              <a:rPr lang="en-US" altLang="zh-CN" sz="3200" b="1" dirty="0">
                <a:latin typeface="仿宋" panose="02010609060101010101" pitchFamily="49" charset="-122"/>
                <a:ea typeface="仿宋" panose="02010609060101010101" pitchFamily="49" charset="-122"/>
              </a:rPr>
              <a:t>2</a:t>
            </a:r>
            <a:r>
              <a:rPr lang="zh-CN" altLang="en-US" sz="3200" b="1" dirty="0">
                <a:latin typeface="仿宋" panose="02010609060101010101" pitchFamily="49" charset="-122"/>
                <a:ea typeface="仿宋" panose="02010609060101010101" pitchFamily="49" charset="-122"/>
              </a:rPr>
              <a:t>）现场警示标志设置情况。</a:t>
            </a:r>
          </a:p>
          <a:p>
            <a:pPr>
              <a:buClr>
                <a:schemeClr val="accent2"/>
              </a:buClr>
              <a:buFont typeface="Wingdings" panose="05000000000000000000" pitchFamily="2" charset="2"/>
              <a:buChar char="l"/>
            </a:pPr>
            <a:r>
              <a:rPr lang="zh-CN" altLang="en-US" sz="3200" b="1" dirty="0" smtClean="0">
                <a:latin typeface="仿宋" panose="02010609060101010101" pitchFamily="49" charset="-122"/>
                <a:ea typeface="仿宋" panose="02010609060101010101" pitchFamily="49" charset="-122"/>
              </a:rPr>
              <a:t>（</a:t>
            </a:r>
            <a:r>
              <a:rPr lang="en-US" altLang="zh-CN" sz="3200" b="1" dirty="0">
                <a:latin typeface="仿宋" panose="02010609060101010101" pitchFamily="49" charset="-122"/>
                <a:ea typeface="仿宋" panose="02010609060101010101" pitchFamily="49" charset="-122"/>
              </a:rPr>
              <a:t>3</a:t>
            </a:r>
            <a:r>
              <a:rPr lang="zh-CN" altLang="en-US" sz="3200" b="1" dirty="0">
                <a:latin typeface="仿宋" panose="02010609060101010101" pitchFamily="49" charset="-122"/>
                <a:ea typeface="仿宋" panose="02010609060101010101" pitchFamily="49" charset="-122"/>
              </a:rPr>
              <a:t>）职业病防护设施配备及使用实际情况</a:t>
            </a:r>
            <a:r>
              <a:rPr lang="zh-CN" altLang="en-US" sz="3200" b="1" dirty="0" smtClean="0">
                <a:latin typeface="仿宋" panose="02010609060101010101" pitchFamily="49" charset="-122"/>
                <a:ea typeface="仿宋" panose="02010609060101010101" pitchFamily="49" charset="-122"/>
              </a:rPr>
              <a:t>。</a:t>
            </a:r>
            <a:endParaRPr lang="en-US" altLang="zh-CN" sz="3200" b="1" dirty="0" smtClean="0">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l"/>
            </a:pPr>
            <a:r>
              <a:rPr lang="en-US" altLang="zh-CN" sz="3200" b="1" dirty="0" smtClean="0">
                <a:latin typeface="仿宋" panose="02010609060101010101" pitchFamily="49" charset="-122"/>
                <a:ea typeface="仿宋" panose="02010609060101010101" pitchFamily="49" charset="-122"/>
              </a:rPr>
              <a:t> (</a:t>
            </a:r>
            <a:r>
              <a:rPr lang="en-US" altLang="zh-CN" sz="3200" b="1" dirty="0">
                <a:latin typeface="仿宋" panose="02010609060101010101" pitchFamily="49" charset="-122"/>
                <a:ea typeface="仿宋" panose="02010609060101010101" pitchFamily="49" charset="-122"/>
              </a:rPr>
              <a:t>4</a:t>
            </a:r>
            <a:r>
              <a:rPr lang="zh-CN" altLang="en-US" sz="3200" b="1" dirty="0">
                <a:latin typeface="仿宋" panose="02010609060101010101" pitchFamily="49" charset="-122"/>
                <a:ea typeface="仿宋" panose="02010609060101010101" pitchFamily="49" charset="-122"/>
              </a:rPr>
              <a:t>）现场劳动者个人防护用品佩戴情况。</a:t>
            </a:r>
          </a:p>
          <a:p>
            <a:pPr>
              <a:buClr>
                <a:schemeClr val="accent2"/>
              </a:buClr>
              <a:buFont typeface="Wingdings" panose="05000000000000000000" pitchFamily="2" charset="2"/>
              <a:buChar char="l"/>
            </a:pPr>
            <a:r>
              <a:rPr lang="zh-CN" altLang="en-US" sz="3200" b="1" dirty="0" smtClean="0">
                <a:latin typeface="仿宋" panose="02010609060101010101" pitchFamily="49" charset="-122"/>
                <a:ea typeface="仿宋" panose="02010609060101010101" pitchFamily="49" charset="-122"/>
              </a:rPr>
              <a:t>（</a:t>
            </a:r>
            <a:r>
              <a:rPr lang="en-US" altLang="zh-CN" sz="3200" b="1" dirty="0">
                <a:latin typeface="仿宋" panose="02010609060101010101" pitchFamily="49" charset="-122"/>
                <a:ea typeface="仿宋" panose="02010609060101010101" pitchFamily="49" charset="-122"/>
              </a:rPr>
              <a:t>5</a:t>
            </a:r>
            <a:r>
              <a:rPr lang="zh-CN" altLang="en-US" sz="3200" b="1" dirty="0">
                <a:latin typeface="仿宋" panose="02010609060101010101" pitchFamily="49" charset="-122"/>
                <a:ea typeface="仿宋" panose="02010609060101010101" pitchFamily="49" charset="-122"/>
              </a:rPr>
              <a:t>）生产现场实际存在的职业病危害因素。</a:t>
            </a:r>
          </a:p>
          <a:p>
            <a:pPr>
              <a:buClr>
                <a:schemeClr val="accent2"/>
              </a:buClr>
              <a:buFont typeface="Wingdings" panose="05000000000000000000" pitchFamily="2" charset="2"/>
              <a:buChar char="l"/>
            </a:pPr>
            <a:r>
              <a:rPr lang="zh-CN" altLang="en-US" sz="3200" b="1" dirty="0" smtClean="0">
                <a:latin typeface="仿宋" panose="02010609060101010101" pitchFamily="49" charset="-122"/>
                <a:ea typeface="仿宋" panose="02010609060101010101" pitchFamily="49" charset="-122"/>
              </a:rPr>
              <a:t>（</a:t>
            </a:r>
            <a:r>
              <a:rPr lang="en-US" altLang="zh-CN" sz="3200" b="1" dirty="0" smtClean="0">
                <a:latin typeface="仿宋" panose="02010609060101010101" pitchFamily="49" charset="-122"/>
                <a:ea typeface="仿宋" panose="02010609060101010101" pitchFamily="49" charset="-122"/>
              </a:rPr>
              <a:t>6</a:t>
            </a:r>
            <a:r>
              <a:rPr lang="zh-CN" altLang="en-US" sz="3200" b="1" dirty="0">
                <a:latin typeface="仿宋" panose="02010609060101010101" pitchFamily="49" charset="-122"/>
                <a:ea typeface="仿宋" panose="02010609060101010101" pitchFamily="49" charset="-122"/>
              </a:rPr>
              <a:t>）被询问者姓名、年龄、工种等。</a:t>
            </a:r>
          </a:p>
          <a:p>
            <a:pPr>
              <a:buClr>
                <a:schemeClr val="accent2"/>
              </a:buClr>
              <a:buFont typeface="Wingdings" panose="05000000000000000000" pitchFamily="2" charset="2"/>
              <a:buChar char="l"/>
            </a:pPr>
            <a:endParaRPr lang="zh-CN" altLang="en-US" sz="3200" b="1" dirty="0">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l"/>
            </a:pPr>
            <a:endParaRPr lang="zh-CN" altLang="en-US" sz="2800" b="1" dirty="0">
              <a:solidFill>
                <a:srgbClr val="002060"/>
              </a:solidFill>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253703485"/>
      </p:ext>
    </p:extLst>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268760"/>
            <a:ext cx="8568952" cy="5328592"/>
          </a:xfrm>
        </p:spPr>
        <p:txBody>
          <a:bodyPr>
            <a:normAutofit/>
          </a:bodyPr>
          <a:lstStyle/>
          <a:p>
            <a:pPr>
              <a:buClr>
                <a:schemeClr val="accent2"/>
              </a:buClr>
              <a:buFont typeface="Wingdings" panose="05000000000000000000" pitchFamily="2" charset="2"/>
              <a:buChar char="Ø"/>
            </a:pPr>
            <a:r>
              <a:rPr lang="zh-CN" altLang="en-US" sz="3500" b="1" dirty="0" smtClean="0">
                <a:solidFill>
                  <a:srgbClr val="FF0000"/>
                </a:solidFill>
                <a:latin typeface="仿宋" panose="02010609060101010101" pitchFamily="49" charset="-122"/>
                <a:ea typeface="仿宋" panose="02010609060101010101" pitchFamily="49" charset="-122"/>
              </a:rPr>
              <a:t>个体防护用品的检查</a:t>
            </a:r>
            <a:endParaRPr lang="zh-CN" altLang="en-US" sz="3500" b="1" dirty="0">
              <a:solidFill>
                <a:srgbClr val="FF0000"/>
              </a:solidFill>
              <a:latin typeface="仿宋" panose="02010609060101010101" pitchFamily="49" charset="-122"/>
              <a:ea typeface="仿宋" panose="02010609060101010101" pitchFamily="49" charset="-122"/>
            </a:endParaRPr>
          </a:p>
          <a:p>
            <a:pPr marL="109728" indent="0">
              <a:buClr>
                <a:schemeClr val="accent2"/>
              </a:buClr>
              <a:buNone/>
            </a:pPr>
            <a:r>
              <a:rPr lang="zh-CN" altLang="en-US" sz="3200" b="1" dirty="0">
                <a:solidFill>
                  <a:srgbClr val="0070C0"/>
                </a:solidFill>
                <a:latin typeface="仿宋" panose="02010609060101010101" pitchFamily="49" charset="-122"/>
                <a:ea typeface="仿宋" panose="02010609060101010101" pitchFamily="49" charset="-122"/>
              </a:rPr>
              <a:t>检查内容</a:t>
            </a:r>
            <a:r>
              <a:rPr lang="zh-CN" altLang="en-US" sz="3200" b="1" dirty="0" smtClean="0">
                <a:solidFill>
                  <a:srgbClr val="0070C0"/>
                </a:solidFill>
                <a:latin typeface="仿宋" panose="02010609060101010101" pitchFamily="49" charset="-122"/>
                <a:ea typeface="仿宋" panose="02010609060101010101" pitchFamily="49" charset="-122"/>
              </a:rPr>
              <a:t>：</a:t>
            </a:r>
            <a:r>
              <a:rPr lang="zh-CN" altLang="en-US" sz="3200" b="1" dirty="0" smtClean="0">
                <a:latin typeface="仿宋" panose="02010609060101010101" pitchFamily="49" charset="-122"/>
                <a:ea typeface="仿宋" panose="02010609060101010101" pitchFamily="49" charset="-122"/>
              </a:rPr>
              <a:t>用人单位应当为劳动者配备防护功能和效果适用的符合标准的个人防护用品。数量应满足防护需要，并按周期为劳动者更换，</a:t>
            </a:r>
            <a:r>
              <a:rPr lang="zh-CN" altLang="en-US" sz="3200" b="1" dirty="0" smtClean="0">
                <a:solidFill>
                  <a:srgbClr val="00B0F0"/>
                </a:solidFill>
                <a:latin typeface="仿宋" panose="02010609060101010101" pitchFamily="49" charset="-122"/>
                <a:ea typeface="仿宋" panose="02010609060101010101" pitchFamily="49" charset="-122"/>
              </a:rPr>
              <a:t>不得以货币或者其他物品替代</a:t>
            </a:r>
            <a:r>
              <a:rPr lang="zh-CN" altLang="en-US" sz="3200" b="1" dirty="0" smtClean="0">
                <a:latin typeface="仿宋" panose="02010609060101010101" pitchFamily="49" charset="-122"/>
                <a:ea typeface="仿宋" panose="02010609060101010101" pitchFamily="49" charset="-122"/>
              </a:rPr>
              <a:t>。应健全管理制度，加强个人防护用品配备、发放、使用等管理工作，加强作业人员的教育，确保劳动者正确佩戴和更换。</a:t>
            </a:r>
            <a:endParaRPr lang="en-US" altLang="zh-CN" sz="3200" b="1" dirty="0" smtClean="0">
              <a:latin typeface="仿宋" panose="02010609060101010101" pitchFamily="49" charset="-122"/>
              <a:ea typeface="仿宋" panose="02010609060101010101" pitchFamily="49" charset="-122"/>
            </a:endParaRPr>
          </a:p>
          <a:p>
            <a:pPr marL="109728" indent="0">
              <a:buClr>
                <a:schemeClr val="accent2"/>
              </a:buClr>
              <a:buNone/>
            </a:pPr>
            <a:endParaRPr lang="zh-CN" altLang="en-US" sz="3200" b="1" dirty="0">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1159246829"/>
      </p:ext>
    </p:extLst>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268760"/>
            <a:ext cx="8568952" cy="5328592"/>
          </a:xfrm>
        </p:spPr>
        <p:txBody>
          <a:bodyPr>
            <a:normAutofit/>
          </a:bodyPr>
          <a:lstStyle/>
          <a:p>
            <a:pPr marL="109728" indent="0">
              <a:buClr>
                <a:schemeClr val="accent2"/>
              </a:buClr>
              <a:buNone/>
            </a:pPr>
            <a:endParaRPr lang="zh-CN" altLang="en-US" sz="3200" b="1" dirty="0">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pic>
        <p:nvPicPr>
          <p:cNvPr id="6" name="Picture 2" descr="C:\Users\Admin\Desktop\640.webp (4).jpg"/>
          <p:cNvPicPr>
            <a:picLocks noChangeAspect="1" noChangeArrowheads="1"/>
          </p:cNvPicPr>
          <p:nvPr/>
        </p:nvPicPr>
        <p:blipFill>
          <a:blip r:embed="rId3" cstate="print"/>
          <a:srcRect/>
          <a:stretch>
            <a:fillRect/>
          </a:stretch>
        </p:blipFill>
        <p:spPr bwMode="auto">
          <a:xfrm>
            <a:off x="611560" y="1988840"/>
            <a:ext cx="7992888" cy="3356992"/>
          </a:xfrm>
          <a:prstGeom prst="rect">
            <a:avLst/>
          </a:prstGeom>
          <a:noFill/>
        </p:spPr>
      </p:pic>
    </p:spTree>
    <p:extLst>
      <p:ext uri="{BB962C8B-B14F-4D97-AF65-F5344CB8AC3E}">
        <p14:creationId xmlns:p14="http://schemas.microsoft.com/office/powerpoint/2010/main" xmlns="" val="1159246829"/>
      </p:ext>
    </p:extLst>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0" y="1052736"/>
            <a:ext cx="9144000" cy="5760640"/>
          </a:xfrm>
        </p:spPr>
        <p:txBody>
          <a:bodyPr>
            <a:normAutofit/>
          </a:bodyPr>
          <a:lstStyle/>
          <a:p>
            <a:pPr marL="109728" indent="0" algn="ctr">
              <a:buClr>
                <a:schemeClr val="accent2"/>
              </a:buClr>
              <a:buNone/>
            </a:pPr>
            <a:r>
              <a:rPr lang="zh-CN" altLang="en-US" sz="3200" b="1" dirty="0" smtClean="0">
                <a:solidFill>
                  <a:srgbClr val="FF0000"/>
                </a:solidFill>
                <a:latin typeface="仿宋" panose="02010609060101010101" pitchFamily="49" charset="-122"/>
                <a:ea typeface="仿宋" panose="02010609060101010101" pitchFamily="49" charset="-122"/>
              </a:rPr>
              <a:t>个人防护用品检查方法</a:t>
            </a:r>
            <a:endParaRPr lang="zh-CN" altLang="en-US" sz="3200" b="1" dirty="0">
              <a:solidFill>
                <a:srgbClr val="FF0000"/>
              </a:solidFill>
              <a:latin typeface="仿宋" panose="02010609060101010101" pitchFamily="49" charset="-122"/>
              <a:ea typeface="仿宋" panose="02010609060101010101" pitchFamily="49" charset="-122"/>
            </a:endParaRPr>
          </a:p>
          <a:p>
            <a:pPr marL="109728" indent="0">
              <a:lnSpc>
                <a:spcPts val="2200"/>
              </a:lnSpc>
              <a:buClr>
                <a:schemeClr val="accent2"/>
              </a:buClr>
              <a:buNone/>
            </a:pPr>
            <a:r>
              <a:rPr lang="zh-CN" altLang="en-US" sz="2400" b="1" dirty="0" smtClean="0">
                <a:solidFill>
                  <a:srgbClr val="0070C0"/>
                </a:solidFill>
                <a:latin typeface="仿宋" panose="02010609060101010101" pitchFamily="49" charset="-122"/>
                <a:ea typeface="仿宋" panose="02010609060101010101" pitchFamily="49" charset="-122"/>
              </a:rPr>
              <a:t>依据：</a:t>
            </a:r>
            <a:r>
              <a:rPr lang="en-US" altLang="zh-CN" sz="2400" b="1" dirty="0" smtClean="0">
                <a:solidFill>
                  <a:srgbClr val="0070C0"/>
                </a:solidFill>
                <a:latin typeface="仿宋" panose="02010609060101010101" pitchFamily="49" charset="-122"/>
                <a:ea typeface="仿宋" panose="02010609060101010101" pitchFamily="49" charset="-122"/>
              </a:rPr>
              <a:t>《</a:t>
            </a:r>
            <a:r>
              <a:rPr lang="zh-CN" altLang="en-US" sz="2400" b="1" dirty="0" smtClean="0">
                <a:solidFill>
                  <a:srgbClr val="0070C0"/>
                </a:solidFill>
                <a:latin typeface="仿宋" panose="02010609060101010101" pitchFamily="49" charset="-122"/>
                <a:ea typeface="仿宋" panose="02010609060101010101" pitchFamily="49" charset="-122"/>
              </a:rPr>
              <a:t>呼吸防护用品自吸过滤式防颗粒物呼吸器</a:t>
            </a:r>
            <a:r>
              <a:rPr lang="en-US" altLang="zh-CN" sz="2400" b="1" dirty="0" smtClean="0">
                <a:solidFill>
                  <a:srgbClr val="0070C0"/>
                </a:solidFill>
                <a:latin typeface="仿宋" panose="02010609060101010101" pitchFamily="49" charset="-122"/>
                <a:ea typeface="仿宋" panose="02010609060101010101" pitchFamily="49" charset="-122"/>
              </a:rPr>
              <a:t>》</a:t>
            </a:r>
            <a:r>
              <a:rPr lang="zh-CN" altLang="en-US" sz="2400" b="1" dirty="0" smtClean="0">
                <a:solidFill>
                  <a:srgbClr val="0070C0"/>
                </a:solidFill>
                <a:latin typeface="仿宋" panose="02010609060101010101" pitchFamily="49" charset="-122"/>
                <a:ea typeface="仿宋" panose="02010609060101010101" pitchFamily="49" charset="-122"/>
              </a:rPr>
              <a:t>（</a:t>
            </a:r>
            <a:r>
              <a:rPr lang="en-US" altLang="zh-CN" sz="2400" b="1" dirty="0" smtClean="0">
                <a:solidFill>
                  <a:srgbClr val="0070C0"/>
                </a:solidFill>
                <a:latin typeface="仿宋" panose="02010609060101010101" pitchFamily="49" charset="-122"/>
                <a:ea typeface="仿宋" panose="02010609060101010101" pitchFamily="49" charset="-122"/>
              </a:rPr>
              <a:t>GB2626</a:t>
            </a:r>
            <a:r>
              <a:rPr lang="zh-CN" altLang="en-US" sz="2400" b="1" dirty="0" smtClean="0">
                <a:solidFill>
                  <a:srgbClr val="0070C0"/>
                </a:solidFill>
                <a:latin typeface="仿宋" panose="02010609060101010101" pitchFamily="49" charset="-122"/>
                <a:ea typeface="仿宋" panose="02010609060101010101" pitchFamily="49" charset="-122"/>
              </a:rPr>
              <a:t>）、</a:t>
            </a:r>
            <a:r>
              <a:rPr lang="en-US" altLang="zh-CN" sz="2400" b="1" dirty="0" smtClean="0">
                <a:solidFill>
                  <a:srgbClr val="0070C0"/>
                </a:solidFill>
                <a:latin typeface="仿宋" panose="02010609060101010101" pitchFamily="49" charset="-122"/>
                <a:ea typeface="仿宋" panose="02010609060101010101" pitchFamily="49" charset="-122"/>
              </a:rPr>
              <a:t>《</a:t>
            </a:r>
            <a:r>
              <a:rPr lang="zh-CN" altLang="en-US" sz="2400" b="1" dirty="0" smtClean="0">
                <a:solidFill>
                  <a:srgbClr val="0070C0"/>
                </a:solidFill>
                <a:latin typeface="仿宋" panose="02010609060101010101" pitchFamily="49" charset="-122"/>
                <a:ea typeface="仿宋" panose="02010609060101010101" pitchFamily="49" charset="-122"/>
              </a:rPr>
              <a:t>呼吸防护用品的选择、使用与维护</a:t>
            </a:r>
            <a:r>
              <a:rPr lang="en-US" altLang="zh-CN" sz="2400" b="1" dirty="0" smtClean="0">
                <a:solidFill>
                  <a:srgbClr val="0070C0"/>
                </a:solidFill>
                <a:latin typeface="仿宋" panose="02010609060101010101" pitchFamily="49" charset="-122"/>
                <a:ea typeface="仿宋" panose="02010609060101010101" pitchFamily="49" charset="-122"/>
              </a:rPr>
              <a:t>》</a:t>
            </a:r>
            <a:r>
              <a:rPr lang="zh-CN" altLang="en-US" sz="2400" b="1" dirty="0" smtClean="0">
                <a:solidFill>
                  <a:srgbClr val="0070C0"/>
                </a:solidFill>
                <a:latin typeface="仿宋" panose="02010609060101010101" pitchFamily="49" charset="-122"/>
                <a:ea typeface="仿宋" panose="02010609060101010101" pitchFamily="49" charset="-122"/>
              </a:rPr>
              <a:t>（</a:t>
            </a:r>
            <a:r>
              <a:rPr lang="en-US" altLang="zh-CN" sz="2400" b="1" dirty="0" smtClean="0">
                <a:solidFill>
                  <a:srgbClr val="0070C0"/>
                </a:solidFill>
                <a:latin typeface="仿宋" panose="02010609060101010101" pitchFamily="49" charset="-122"/>
                <a:ea typeface="仿宋" panose="02010609060101010101" pitchFamily="49" charset="-122"/>
              </a:rPr>
              <a:t>GB/T 18664</a:t>
            </a:r>
            <a:r>
              <a:rPr lang="zh-CN" altLang="en-US" sz="2400" b="1" dirty="0" smtClean="0">
                <a:solidFill>
                  <a:srgbClr val="0070C0"/>
                </a:solidFill>
                <a:latin typeface="仿宋" panose="02010609060101010101" pitchFamily="49" charset="-122"/>
                <a:ea typeface="仿宋" panose="02010609060101010101" pitchFamily="49" charset="-122"/>
              </a:rPr>
              <a:t>）</a:t>
            </a:r>
            <a:r>
              <a:rPr lang="en-US" altLang="zh-CN" sz="2400" b="1" dirty="0" smtClean="0">
                <a:solidFill>
                  <a:srgbClr val="0070C0"/>
                </a:solidFill>
                <a:latin typeface="仿宋" panose="02010609060101010101" pitchFamily="49" charset="-122"/>
                <a:ea typeface="仿宋" panose="02010609060101010101" pitchFamily="49" charset="-122"/>
              </a:rPr>
              <a:t>……</a:t>
            </a:r>
          </a:p>
          <a:p>
            <a:pPr marL="109728" indent="0">
              <a:lnSpc>
                <a:spcPts val="2200"/>
              </a:lnSpc>
              <a:buClr>
                <a:schemeClr val="accent2"/>
              </a:buClr>
              <a:buNone/>
            </a:pPr>
            <a:endParaRPr lang="en-US" altLang="zh-CN" sz="2800" b="1" dirty="0" smtClean="0">
              <a:solidFill>
                <a:srgbClr val="FF0000"/>
              </a:solidFill>
              <a:latin typeface="仿宋" panose="02010609060101010101" pitchFamily="49" charset="-122"/>
              <a:ea typeface="仿宋" panose="02010609060101010101" pitchFamily="49" charset="-122"/>
            </a:endParaRPr>
          </a:p>
          <a:p>
            <a:pPr marL="109728" indent="0">
              <a:lnSpc>
                <a:spcPts val="2200"/>
              </a:lnSpc>
              <a:buClr>
                <a:schemeClr val="accent2"/>
              </a:buClr>
              <a:buNone/>
            </a:pPr>
            <a:endParaRPr lang="en-US" altLang="zh-CN" sz="2800" b="1" dirty="0" smtClean="0">
              <a:solidFill>
                <a:srgbClr val="FF0000"/>
              </a:solidFill>
              <a:latin typeface="仿宋" panose="02010609060101010101" pitchFamily="49" charset="-122"/>
              <a:ea typeface="仿宋" panose="02010609060101010101" pitchFamily="49" charset="-122"/>
            </a:endParaRPr>
          </a:p>
          <a:p>
            <a:pPr marL="109728" indent="0">
              <a:lnSpc>
                <a:spcPts val="2200"/>
              </a:lnSpc>
              <a:buClr>
                <a:schemeClr val="accent2"/>
              </a:buClr>
              <a:buNone/>
            </a:pPr>
            <a:endParaRPr lang="en-US" altLang="zh-CN" sz="2800" b="1" dirty="0" smtClean="0">
              <a:solidFill>
                <a:srgbClr val="FF0000"/>
              </a:solidFill>
              <a:latin typeface="仿宋" panose="02010609060101010101" pitchFamily="49" charset="-122"/>
              <a:ea typeface="仿宋" panose="02010609060101010101" pitchFamily="49" charset="-122"/>
            </a:endParaRPr>
          </a:p>
          <a:p>
            <a:pPr marL="109728" indent="0">
              <a:lnSpc>
                <a:spcPts val="2200"/>
              </a:lnSpc>
              <a:buClr>
                <a:schemeClr val="accent2"/>
              </a:buClr>
              <a:buNone/>
            </a:pPr>
            <a:endParaRPr lang="en-US" altLang="zh-CN" sz="2800" b="1" dirty="0" smtClean="0">
              <a:solidFill>
                <a:srgbClr val="FF0000"/>
              </a:solidFill>
              <a:latin typeface="仿宋" panose="02010609060101010101" pitchFamily="49" charset="-122"/>
              <a:ea typeface="仿宋" panose="02010609060101010101" pitchFamily="49" charset="-122"/>
            </a:endParaRPr>
          </a:p>
          <a:p>
            <a:pPr marL="109728" indent="0">
              <a:lnSpc>
                <a:spcPts val="2200"/>
              </a:lnSpc>
              <a:buClr>
                <a:schemeClr val="accent2"/>
              </a:buClr>
              <a:buNone/>
            </a:pPr>
            <a:r>
              <a:rPr lang="zh-CN" altLang="en-US" sz="2800" b="1" dirty="0" smtClean="0">
                <a:solidFill>
                  <a:srgbClr val="FF0000"/>
                </a:solidFill>
                <a:latin typeface="仿宋" panose="02010609060101010101" pitchFamily="49" charset="-122"/>
                <a:ea typeface="仿宋" panose="02010609060101010101" pitchFamily="49" charset="-122"/>
              </a:rPr>
              <a:t>检查重点：</a:t>
            </a:r>
          </a:p>
          <a:p>
            <a:pPr marL="109728" indent="0">
              <a:lnSpc>
                <a:spcPts val="2200"/>
              </a:lnSpc>
              <a:buClr>
                <a:schemeClr val="accent2"/>
              </a:buClr>
              <a:buFont typeface="Wingdings" pitchFamily="2" charset="2"/>
              <a:buChar char="u"/>
            </a:pPr>
            <a:r>
              <a:rPr lang="zh-CN" altLang="en-US" sz="2400" b="1" dirty="0" smtClean="0">
                <a:solidFill>
                  <a:srgbClr val="0070C0"/>
                </a:solidFill>
                <a:latin typeface="仿宋" panose="02010609060101010101" pitchFamily="49" charset="-122"/>
                <a:ea typeface="仿宋" panose="02010609060101010101" pitchFamily="49" charset="-122"/>
              </a:rPr>
              <a:t>是否配备；</a:t>
            </a:r>
          </a:p>
          <a:p>
            <a:pPr marL="109728" indent="0">
              <a:lnSpc>
                <a:spcPts val="2200"/>
              </a:lnSpc>
              <a:buClr>
                <a:schemeClr val="accent2"/>
              </a:buClr>
              <a:buFont typeface="Wingdings" pitchFamily="2" charset="2"/>
              <a:buChar char="u"/>
            </a:pPr>
            <a:r>
              <a:rPr lang="zh-CN" altLang="en-US" sz="2400" b="1" dirty="0" smtClean="0">
                <a:solidFill>
                  <a:srgbClr val="0070C0"/>
                </a:solidFill>
                <a:latin typeface="仿宋" panose="02010609060101010101" pitchFamily="49" charset="-122"/>
                <a:ea typeface="仿宋" panose="02010609060101010101" pitchFamily="49" charset="-122"/>
              </a:rPr>
              <a:t>与接触的危害因素是否相符；</a:t>
            </a:r>
          </a:p>
          <a:p>
            <a:pPr marL="109728" indent="0">
              <a:lnSpc>
                <a:spcPts val="2200"/>
              </a:lnSpc>
              <a:buClr>
                <a:schemeClr val="accent2"/>
              </a:buClr>
              <a:buFont typeface="Wingdings" pitchFamily="2" charset="2"/>
              <a:buChar char="u"/>
            </a:pPr>
            <a:r>
              <a:rPr lang="zh-CN" altLang="en-US" sz="2400" b="1" dirty="0" smtClean="0">
                <a:solidFill>
                  <a:srgbClr val="0070C0"/>
                </a:solidFill>
                <a:latin typeface="仿宋" panose="02010609060101010101" pitchFamily="49" charset="-122"/>
                <a:ea typeface="仿宋" panose="02010609060101010101" pitchFamily="49" charset="-122"/>
              </a:rPr>
              <a:t>是否正确佩戴；</a:t>
            </a:r>
          </a:p>
          <a:p>
            <a:pPr marL="109728" indent="0">
              <a:lnSpc>
                <a:spcPts val="2200"/>
              </a:lnSpc>
              <a:buClr>
                <a:schemeClr val="accent2"/>
              </a:buClr>
              <a:buFont typeface="Wingdings" pitchFamily="2" charset="2"/>
              <a:buChar char="u"/>
            </a:pPr>
            <a:r>
              <a:rPr lang="zh-CN" altLang="en-US" sz="2400" b="1" dirty="0" smtClean="0">
                <a:solidFill>
                  <a:srgbClr val="0070C0"/>
                </a:solidFill>
                <a:latin typeface="仿宋" panose="02010609060101010101" pitchFamily="49" charset="-122"/>
                <a:ea typeface="仿宋" panose="02010609060101010101" pitchFamily="49" charset="-122"/>
              </a:rPr>
              <a:t>是否按要求更换。</a:t>
            </a:r>
            <a:endParaRPr lang="zh-CN" altLang="en-US" sz="2400" b="1" dirty="0">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pic>
        <p:nvPicPr>
          <p:cNvPr id="6" name="Picture 8">
            <a:hlinkClick r:id="rId3" action="ppaction://hlinkfile"/>
          </p:cNvPr>
          <p:cNvPicPr>
            <a:picLocks noChangeAspect="1" noChangeArrowheads="1"/>
          </p:cNvPicPr>
          <p:nvPr/>
        </p:nvPicPr>
        <p:blipFill>
          <a:blip r:embed="rId4" cstate="print"/>
          <a:srcRect/>
          <a:stretch>
            <a:fillRect/>
          </a:stretch>
        </p:blipFill>
        <p:spPr bwMode="auto">
          <a:xfrm>
            <a:off x="4427984" y="2564904"/>
            <a:ext cx="4104455" cy="3672407"/>
          </a:xfrm>
          <a:prstGeom prst="rect">
            <a:avLst/>
          </a:prstGeom>
          <a:noFill/>
          <a:ln w="9525">
            <a:noFill/>
            <a:miter lim="800000"/>
            <a:headEnd/>
            <a:tailEnd/>
          </a:ln>
          <a:effectLst>
            <a:prstShdw prst="shdw17" dist="17961" dir="2700000">
              <a:srgbClr val="225764"/>
            </a:prstShdw>
          </a:effectLst>
        </p:spPr>
      </p:pic>
    </p:spTree>
    <p:extLst>
      <p:ext uri="{BB962C8B-B14F-4D97-AF65-F5344CB8AC3E}">
        <p14:creationId xmlns:p14="http://schemas.microsoft.com/office/powerpoint/2010/main" xmlns="" val="327220948"/>
      </p:ext>
    </p:extLst>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3" cstate="print"/>
          <a:srcRect/>
          <a:stretch>
            <a:fillRect/>
          </a:stretch>
        </p:blipFill>
        <p:spPr bwMode="auto">
          <a:xfrm>
            <a:off x="251520" y="224644"/>
            <a:ext cx="936104" cy="936104"/>
          </a:xfrm>
          <a:prstGeom prst="rect">
            <a:avLst/>
          </a:prstGeom>
          <a:noFill/>
          <a:ln w="9525">
            <a:noFill/>
            <a:miter lim="800000"/>
            <a:headEnd/>
            <a:tailEnd/>
          </a:ln>
        </p:spPr>
      </p:pic>
      <p:pic>
        <p:nvPicPr>
          <p:cNvPr id="8" name="图片 7"/>
          <p:cNvPicPr>
            <a:picLocks noChangeAspect="1"/>
          </p:cNvPicPr>
          <p:nvPr/>
        </p:nvPicPr>
        <p:blipFill>
          <a:blip r:embed="rId4" cstate="print"/>
          <a:stretch>
            <a:fillRect/>
          </a:stretch>
        </p:blipFill>
        <p:spPr>
          <a:xfrm>
            <a:off x="5220072" y="2442527"/>
            <a:ext cx="2448272" cy="2498641"/>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59632" y="2356545"/>
            <a:ext cx="2880320" cy="2584623"/>
          </a:xfrm>
          <a:prstGeom prst="rect">
            <a:avLst/>
          </a:prstGeom>
        </p:spPr>
      </p:pic>
      <p:sp>
        <p:nvSpPr>
          <p:cNvPr id="12" name="矩形 11"/>
          <p:cNvSpPr/>
          <p:nvPr/>
        </p:nvSpPr>
        <p:spPr>
          <a:xfrm>
            <a:off x="1835696" y="1710214"/>
            <a:ext cx="6048671" cy="646331"/>
          </a:xfrm>
          <a:prstGeom prst="rect">
            <a:avLst/>
          </a:prstGeom>
        </p:spPr>
        <p:txBody>
          <a:bodyPr wrap="square">
            <a:spAutoFit/>
          </a:bodyPr>
          <a:lstStyle/>
          <a:p>
            <a:r>
              <a:rPr lang="zh-CN" altLang="en-US" sz="3600" dirty="0">
                <a:solidFill>
                  <a:srgbClr val="0027A0"/>
                </a:solidFill>
                <a:latin typeface="黑体" panose="02010609060101010101" pitchFamily="49" charset="-122"/>
              </a:rPr>
              <a:t>半</a:t>
            </a:r>
            <a:r>
              <a:rPr lang="zh-CN" altLang="en-US" sz="3600" dirty="0" smtClean="0">
                <a:solidFill>
                  <a:srgbClr val="0027A0"/>
                </a:solidFill>
                <a:latin typeface="黑体" panose="02010609060101010101" pitchFamily="49" charset="-122"/>
              </a:rPr>
              <a:t>面型            全面性</a:t>
            </a:r>
            <a:endParaRPr lang="zh-CN" altLang="en-US" dirty="0"/>
          </a:p>
        </p:txBody>
      </p:sp>
      <p:sp>
        <p:nvSpPr>
          <p:cNvPr id="14" name="矩形 13"/>
          <p:cNvSpPr/>
          <p:nvPr/>
        </p:nvSpPr>
        <p:spPr>
          <a:xfrm>
            <a:off x="1187625" y="5373216"/>
            <a:ext cx="6984776" cy="1631216"/>
          </a:xfrm>
          <a:prstGeom prst="rect">
            <a:avLst/>
          </a:prstGeom>
        </p:spPr>
        <p:txBody>
          <a:bodyPr wrap="square">
            <a:spAutoFit/>
          </a:bodyPr>
          <a:lstStyle/>
          <a:p>
            <a:r>
              <a:rPr lang="zh-CN" altLang="en-US" sz="3200" dirty="0">
                <a:solidFill>
                  <a:srgbClr val="FF0000"/>
                </a:solidFill>
              </a:rPr>
              <a:t>指定防护</a:t>
            </a:r>
            <a:r>
              <a:rPr lang="zh-CN" altLang="en-US" sz="3200" dirty="0" smtClean="0">
                <a:solidFill>
                  <a:srgbClr val="FF0000"/>
                </a:solidFill>
              </a:rPr>
              <a:t>因数            指定</a:t>
            </a:r>
            <a:r>
              <a:rPr lang="zh-CN" altLang="en-US" sz="3200" dirty="0">
                <a:solidFill>
                  <a:srgbClr val="FF0000"/>
                </a:solidFill>
              </a:rPr>
              <a:t>防护因数</a:t>
            </a:r>
          </a:p>
          <a:p>
            <a:r>
              <a:rPr lang="en-US" altLang="zh-CN" sz="3200" dirty="0">
                <a:solidFill>
                  <a:srgbClr val="FF0000"/>
                </a:solidFill>
              </a:rPr>
              <a:t>APF: </a:t>
            </a:r>
            <a:r>
              <a:rPr lang="en-US" altLang="zh-CN" sz="3200" dirty="0" smtClean="0">
                <a:solidFill>
                  <a:srgbClr val="FF0000"/>
                </a:solidFill>
              </a:rPr>
              <a:t>10                    </a:t>
            </a:r>
            <a:r>
              <a:rPr lang="zh-CN" altLang="en-US" sz="3200" dirty="0" smtClean="0">
                <a:solidFill>
                  <a:srgbClr val="FF0000"/>
                </a:solidFill>
              </a:rPr>
              <a:t>APF</a:t>
            </a:r>
            <a:r>
              <a:rPr lang="zh-CN" altLang="en-US" sz="3200" dirty="0">
                <a:solidFill>
                  <a:srgbClr val="FF0000"/>
                </a:solidFill>
              </a:rPr>
              <a:t>: </a:t>
            </a:r>
            <a:r>
              <a:rPr lang="zh-CN" altLang="en-US" sz="3200" dirty="0" smtClean="0">
                <a:solidFill>
                  <a:srgbClr val="FF0000"/>
                </a:solidFill>
              </a:rPr>
              <a:t>10</a:t>
            </a:r>
            <a:r>
              <a:rPr lang="en-US" altLang="zh-CN" sz="3200" dirty="0" smtClean="0">
                <a:solidFill>
                  <a:srgbClr val="FF0000"/>
                </a:solidFill>
              </a:rPr>
              <a:t>0</a:t>
            </a:r>
            <a:endParaRPr lang="zh-CN" altLang="en-US" sz="3200" dirty="0">
              <a:solidFill>
                <a:srgbClr val="FF0000"/>
              </a:solidFill>
            </a:endParaRPr>
          </a:p>
          <a:p>
            <a:endParaRPr lang="en-US" altLang="zh-CN" dirty="0"/>
          </a:p>
          <a:p>
            <a:r>
              <a:rPr lang="zh-CN" altLang="en-US" dirty="0" smtClean="0"/>
              <a:t>                            </a:t>
            </a:r>
            <a:endParaRPr lang="zh-CN" altLang="en-US" dirty="0"/>
          </a:p>
        </p:txBody>
      </p:sp>
    </p:spTree>
    <p:extLst>
      <p:ext uri="{BB962C8B-B14F-4D97-AF65-F5344CB8AC3E}">
        <p14:creationId xmlns:p14="http://schemas.microsoft.com/office/powerpoint/2010/main" xmlns="" val="3409874565"/>
      </p:ext>
    </p:extLst>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3" cstate="print"/>
          <a:srcRect/>
          <a:stretch>
            <a:fillRect/>
          </a:stretch>
        </p:blipFill>
        <p:spPr bwMode="auto">
          <a:xfrm>
            <a:off x="251520" y="224644"/>
            <a:ext cx="936104" cy="936104"/>
          </a:xfrm>
          <a:prstGeom prst="rect">
            <a:avLst/>
          </a:prstGeom>
          <a:noFill/>
          <a:ln w="9525">
            <a:noFill/>
            <a:miter lim="800000"/>
            <a:headEnd/>
            <a:tailEnd/>
          </a:ln>
        </p:spPr>
      </p:pic>
      <p:sp>
        <p:nvSpPr>
          <p:cNvPr id="12" name="矩形 11"/>
          <p:cNvSpPr/>
          <p:nvPr/>
        </p:nvSpPr>
        <p:spPr>
          <a:xfrm>
            <a:off x="1835696" y="1710214"/>
            <a:ext cx="6048671" cy="369332"/>
          </a:xfrm>
          <a:prstGeom prst="rect">
            <a:avLst/>
          </a:prstGeom>
        </p:spPr>
        <p:txBody>
          <a:bodyPr wrap="square">
            <a:spAutoFit/>
          </a:bodyPr>
          <a:lstStyle/>
          <a:p>
            <a:endParaRPr lang="zh-CN" altLang="en-US" dirty="0">
              <a:solidFill>
                <a:prstClr val="black"/>
              </a:solidFill>
            </a:endParaRPr>
          </a:p>
        </p:txBody>
      </p:sp>
      <p:pic>
        <p:nvPicPr>
          <p:cNvPr id="7" name="图片 6"/>
          <p:cNvPicPr>
            <a:picLocks noChangeAspect="1"/>
          </p:cNvPicPr>
          <p:nvPr/>
        </p:nvPicPr>
        <p:blipFill>
          <a:blip r:embed="rId4" cstate="print"/>
          <a:stretch>
            <a:fillRect/>
          </a:stretch>
        </p:blipFill>
        <p:spPr>
          <a:xfrm>
            <a:off x="683568" y="1160748"/>
            <a:ext cx="8208912" cy="5292588"/>
          </a:xfrm>
          <a:prstGeom prst="rect">
            <a:avLst/>
          </a:prstGeom>
        </p:spPr>
      </p:pic>
    </p:spTree>
    <p:extLst>
      <p:ext uri="{BB962C8B-B14F-4D97-AF65-F5344CB8AC3E}">
        <p14:creationId xmlns:p14="http://schemas.microsoft.com/office/powerpoint/2010/main" xmlns="" val="908658574"/>
      </p:ext>
    </p:extLst>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3" cstate="print"/>
          <a:srcRect/>
          <a:stretch>
            <a:fillRect/>
          </a:stretch>
        </p:blipFill>
        <p:spPr bwMode="auto">
          <a:xfrm>
            <a:off x="251520" y="224644"/>
            <a:ext cx="936104" cy="936104"/>
          </a:xfrm>
          <a:prstGeom prst="rect">
            <a:avLst/>
          </a:prstGeom>
          <a:noFill/>
          <a:ln w="9525">
            <a:noFill/>
            <a:miter lim="800000"/>
            <a:headEnd/>
            <a:tailEnd/>
          </a:ln>
        </p:spPr>
      </p:pic>
      <p:sp>
        <p:nvSpPr>
          <p:cNvPr id="12" name="矩形 11"/>
          <p:cNvSpPr/>
          <p:nvPr/>
        </p:nvSpPr>
        <p:spPr>
          <a:xfrm>
            <a:off x="1835696" y="1710214"/>
            <a:ext cx="6048671" cy="369332"/>
          </a:xfrm>
          <a:prstGeom prst="rect">
            <a:avLst/>
          </a:prstGeom>
        </p:spPr>
        <p:txBody>
          <a:bodyPr wrap="square">
            <a:spAutoFit/>
          </a:bodyPr>
          <a:lstStyle/>
          <a:p>
            <a:endParaRPr lang="zh-CN" altLang="en-US" dirty="0">
              <a:solidFill>
                <a:prstClr val="black"/>
              </a:solidFill>
            </a:endParaRPr>
          </a:p>
        </p:txBody>
      </p:sp>
      <p:pic>
        <p:nvPicPr>
          <p:cNvPr id="2" name="图片 1"/>
          <p:cNvPicPr>
            <a:picLocks noChangeAspect="1"/>
          </p:cNvPicPr>
          <p:nvPr/>
        </p:nvPicPr>
        <p:blipFill>
          <a:blip r:embed="rId4" cstate="print"/>
          <a:stretch>
            <a:fillRect/>
          </a:stretch>
        </p:blipFill>
        <p:spPr>
          <a:xfrm>
            <a:off x="395536" y="1160748"/>
            <a:ext cx="8280920" cy="5220580"/>
          </a:xfrm>
          <a:prstGeom prst="rect">
            <a:avLst/>
          </a:prstGeom>
        </p:spPr>
      </p:pic>
    </p:spTree>
    <p:extLst>
      <p:ext uri="{BB962C8B-B14F-4D97-AF65-F5344CB8AC3E}">
        <p14:creationId xmlns:p14="http://schemas.microsoft.com/office/powerpoint/2010/main" xmlns="" val="1048615480"/>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b="0" dirty="0" smtClean="0">
                <a:solidFill>
                  <a:srgbClr val="FF0000"/>
                </a:solidFill>
                <a:latin typeface="+mj-ea"/>
                <a:ea typeface="+mj-ea"/>
              </a:rPr>
              <a:t>一、出台背景</a:t>
            </a:r>
            <a:endParaRPr lang="zh-CN" altLang="en-US" sz="3600" b="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404664"/>
            <a:ext cx="936104" cy="936104"/>
          </a:xfrm>
          <a:prstGeom prst="rect">
            <a:avLst/>
          </a:prstGeom>
          <a:noFill/>
          <a:ln w="9525">
            <a:noFill/>
            <a:miter lim="800000"/>
            <a:headEnd/>
            <a:tailEnd/>
          </a:ln>
        </p:spPr>
      </p:pic>
      <p:pic>
        <p:nvPicPr>
          <p:cNvPr id="6" name="内容占位符 8" descr="屏幕剪辑"/>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48749" y="1340768"/>
            <a:ext cx="7897327" cy="5184576"/>
          </a:xfrm>
          <a:prstGeom prst="rect">
            <a:avLst/>
          </a:prstGeom>
        </p:spPr>
      </p:pic>
    </p:spTree>
    <p:extLst>
      <p:ext uri="{BB962C8B-B14F-4D97-AF65-F5344CB8AC3E}">
        <p14:creationId xmlns:p14="http://schemas.microsoft.com/office/powerpoint/2010/main" xmlns="" val="2413360938"/>
      </p:ext>
    </p:extLst>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3" cstate="print"/>
          <a:srcRect/>
          <a:stretch>
            <a:fillRect/>
          </a:stretch>
        </p:blipFill>
        <p:spPr bwMode="auto">
          <a:xfrm>
            <a:off x="251520" y="224644"/>
            <a:ext cx="936104" cy="936104"/>
          </a:xfrm>
          <a:prstGeom prst="rect">
            <a:avLst/>
          </a:prstGeom>
          <a:noFill/>
          <a:ln w="9525">
            <a:noFill/>
            <a:miter lim="800000"/>
            <a:headEnd/>
            <a:tailEnd/>
          </a:ln>
        </p:spPr>
      </p:pic>
      <p:sp>
        <p:nvSpPr>
          <p:cNvPr id="12" name="矩形 11"/>
          <p:cNvSpPr/>
          <p:nvPr/>
        </p:nvSpPr>
        <p:spPr>
          <a:xfrm>
            <a:off x="1835696" y="1710214"/>
            <a:ext cx="6048671" cy="369332"/>
          </a:xfrm>
          <a:prstGeom prst="rect">
            <a:avLst/>
          </a:prstGeom>
        </p:spPr>
        <p:txBody>
          <a:bodyPr wrap="square">
            <a:spAutoFit/>
          </a:bodyPr>
          <a:lstStyle/>
          <a:p>
            <a:endParaRPr lang="zh-CN" altLang="en-US" dirty="0">
              <a:solidFill>
                <a:prstClr val="black"/>
              </a:solidFill>
            </a:endParaRPr>
          </a:p>
        </p:txBody>
      </p:sp>
      <p:pic>
        <p:nvPicPr>
          <p:cNvPr id="4" name="图片 3"/>
          <p:cNvPicPr>
            <a:picLocks noChangeAspect="1"/>
          </p:cNvPicPr>
          <p:nvPr/>
        </p:nvPicPr>
        <p:blipFill>
          <a:blip r:embed="rId4" cstate="print"/>
          <a:stretch>
            <a:fillRect/>
          </a:stretch>
        </p:blipFill>
        <p:spPr>
          <a:xfrm>
            <a:off x="395536" y="1160748"/>
            <a:ext cx="8424936" cy="5180900"/>
          </a:xfrm>
          <a:prstGeom prst="rect">
            <a:avLst/>
          </a:prstGeom>
        </p:spPr>
      </p:pic>
    </p:spTree>
    <p:extLst>
      <p:ext uri="{BB962C8B-B14F-4D97-AF65-F5344CB8AC3E}">
        <p14:creationId xmlns:p14="http://schemas.microsoft.com/office/powerpoint/2010/main" xmlns="" val="1078041536"/>
      </p:ext>
    </p:extLst>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268760"/>
            <a:ext cx="8568952" cy="5328592"/>
          </a:xfrm>
        </p:spPr>
        <p:txBody>
          <a:bodyPr>
            <a:normAutofit/>
          </a:bodyPr>
          <a:lstStyle/>
          <a:p>
            <a:pPr algn="ctr">
              <a:buClr>
                <a:schemeClr val="accent2"/>
              </a:buClr>
              <a:buNone/>
            </a:pPr>
            <a:r>
              <a:rPr lang="zh-CN" altLang="en-US" sz="3200" b="1" dirty="0" smtClean="0">
                <a:solidFill>
                  <a:srgbClr val="0070C0"/>
                </a:solidFill>
                <a:latin typeface="仿宋" panose="02010609060101010101" pitchFamily="49" charset="-122"/>
                <a:ea typeface="仿宋" panose="02010609060101010101" pitchFamily="49" charset="-122"/>
              </a:rPr>
              <a:t>不正确使用口罩</a:t>
            </a:r>
            <a:endParaRPr lang="en-US" altLang="zh-CN" sz="3200" b="1" dirty="0" smtClean="0">
              <a:solidFill>
                <a:srgbClr val="0070C0"/>
              </a:solidFill>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pic>
        <p:nvPicPr>
          <p:cNvPr id="7" name="Picture 2"/>
          <p:cNvPicPr>
            <a:picLocks noChangeArrowheads="1"/>
          </p:cNvPicPr>
          <p:nvPr/>
        </p:nvPicPr>
        <p:blipFill>
          <a:blip r:embed="rId3" cstate="print"/>
          <a:srcRect/>
          <a:stretch>
            <a:fillRect/>
          </a:stretch>
        </p:blipFill>
        <p:spPr bwMode="auto">
          <a:xfrm>
            <a:off x="251520" y="2276872"/>
            <a:ext cx="4320480" cy="3677841"/>
          </a:xfrm>
          <a:prstGeom prst="rect">
            <a:avLst/>
          </a:prstGeom>
          <a:noFill/>
          <a:ln w="9525">
            <a:noFill/>
            <a:miter lim="800000"/>
            <a:headEnd/>
            <a:tailEnd/>
          </a:ln>
        </p:spPr>
      </p:pic>
      <p:pic>
        <p:nvPicPr>
          <p:cNvPr id="8" name="Picture 8">
            <a:hlinkClick r:id="rId4" action="ppaction://hlinkfile"/>
          </p:cNvPr>
          <p:cNvPicPr>
            <a:picLocks noChangeAspect="1" noChangeArrowheads="1"/>
          </p:cNvPicPr>
          <p:nvPr/>
        </p:nvPicPr>
        <p:blipFill>
          <a:blip r:embed="rId5" cstate="print"/>
          <a:srcRect/>
          <a:stretch>
            <a:fillRect/>
          </a:stretch>
        </p:blipFill>
        <p:spPr bwMode="auto">
          <a:xfrm>
            <a:off x="4857750" y="2276872"/>
            <a:ext cx="3818706" cy="3652441"/>
          </a:xfrm>
          <a:prstGeom prst="rect">
            <a:avLst/>
          </a:prstGeom>
          <a:noFill/>
          <a:ln w="9525">
            <a:noFill/>
            <a:miter lim="800000"/>
            <a:headEnd/>
            <a:tailEnd/>
          </a:ln>
          <a:effectLst>
            <a:prstShdw prst="shdw17" dist="17961" dir="2700000">
              <a:srgbClr val="225764"/>
            </a:prstShdw>
          </a:effectLst>
        </p:spPr>
      </p:pic>
      <p:sp>
        <p:nvSpPr>
          <p:cNvPr id="9" name="Text Box 4"/>
          <p:cNvSpPr txBox="1">
            <a:spLocks noChangeArrowheads="1"/>
          </p:cNvSpPr>
          <p:nvPr/>
        </p:nvSpPr>
        <p:spPr bwMode="auto">
          <a:xfrm>
            <a:off x="899592" y="5949280"/>
            <a:ext cx="3048000" cy="369888"/>
          </a:xfrm>
          <a:prstGeom prst="rect">
            <a:avLst/>
          </a:prstGeom>
          <a:solidFill>
            <a:schemeClr val="bg1"/>
          </a:solidFill>
          <a:ln w="12700">
            <a:noFill/>
            <a:miter lim="800000"/>
            <a:headEnd/>
            <a:tailEnd/>
          </a:ln>
        </p:spPr>
        <p:txBody>
          <a:bodyPr lIns="91436" tIns="45718" rIns="91436" bIns="45718">
            <a:spAutoFit/>
          </a:bodyPr>
          <a:lstStyle/>
          <a:p>
            <a:pPr algn="ctr">
              <a:spcBef>
                <a:spcPct val="50000"/>
              </a:spcBef>
              <a:buFont typeface="Arial" pitchFamily="34" charset="0"/>
              <a:buNone/>
            </a:pPr>
            <a:r>
              <a:rPr lang="zh-CN" altLang="en-US" dirty="0">
                <a:solidFill>
                  <a:prstClr val="black"/>
                </a:solidFill>
                <a:latin typeface="Times New Roman" pitchFamily="18" charset="0"/>
              </a:rPr>
              <a:t>将口罩遗留在工作区</a:t>
            </a:r>
          </a:p>
        </p:txBody>
      </p:sp>
      <p:sp>
        <p:nvSpPr>
          <p:cNvPr id="10" name="Text Box 4"/>
          <p:cNvSpPr txBox="1">
            <a:spLocks noChangeArrowheads="1"/>
          </p:cNvSpPr>
          <p:nvPr/>
        </p:nvSpPr>
        <p:spPr bwMode="auto">
          <a:xfrm>
            <a:off x="5148064" y="5949280"/>
            <a:ext cx="3048000" cy="368300"/>
          </a:xfrm>
          <a:prstGeom prst="rect">
            <a:avLst/>
          </a:prstGeom>
          <a:solidFill>
            <a:schemeClr val="bg1"/>
          </a:solidFill>
          <a:ln w="12700">
            <a:noFill/>
            <a:miter lim="800000"/>
            <a:headEnd/>
            <a:tailEnd/>
          </a:ln>
        </p:spPr>
        <p:txBody>
          <a:bodyPr lIns="91436" tIns="45718" rIns="91436" bIns="45718">
            <a:spAutoFit/>
          </a:bodyPr>
          <a:lstStyle/>
          <a:p>
            <a:pPr algn="ctr">
              <a:spcBef>
                <a:spcPct val="50000"/>
              </a:spcBef>
              <a:buFont typeface="Arial" pitchFamily="34" charset="0"/>
              <a:buNone/>
            </a:pPr>
            <a:r>
              <a:rPr lang="zh-CN" altLang="en-US" dirty="0">
                <a:solidFill>
                  <a:prstClr val="black"/>
                </a:solidFill>
                <a:latin typeface="Times New Roman" pitchFamily="18" charset="0"/>
              </a:rPr>
              <a:t>不及时更换破损、污染滤棉</a:t>
            </a:r>
          </a:p>
        </p:txBody>
      </p:sp>
    </p:spTree>
    <p:extLst>
      <p:ext uri="{BB962C8B-B14F-4D97-AF65-F5344CB8AC3E}">
        <p14:creationId xmlns:p14="http://schemas.microsoft.com/office/powerpoint/2010/main" xmlns="" val="2031647206"/>
      </p:ext>
    </p:extLst>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pic>
        <p:nvPicPr>
          <p:cNvPr id="11" name="图片 2" descr="DSC01210.JPG"/>
          <p:cNvPicPr>
            <a:picLocks noGrp="1" noChangeAspect="1" noChangeArrowheads="1"/>
          </p:cNvPicPr>
          <p:nvPr>
            <p:ph idx="1"/>
          </p:nvPr>
        </p:nvPicPr>
        <p:blipFill>
          <a:blip r:embed="rId3" cstate="print"/>
          <a:srcRect/>
          <a:stretch>
            <a:fillRect/>
          </a:stretch>
        </p:blipFill>
        <p:spPr bwMode="auto">
          <a:xfrm>
            <a:off x="0" y="1772816"/>
            <a:ext cx="3287684" cy="2952328"/>
          </a:xfrm>
          <a:prstGeom prst="rect">
            <a:avLst/>
          </a:prstGeom>
          <a:noFill/>
          <a:ln w="9525">
            <a:noFill/>
            <a:miter lim="800000"/>
            <a:headEnd/>
            <a:tailEnd/>
          </a:ln>
        </p:spPr>
      </p:pic>
      <p:pic>
        <p:nvPicPr>
          <p:cNvPr id="12" name="图片 3" descr="DSC07038.JPG"/>
          <p:cNvPicPr>
            <a:picLocks noChangeAspect="1" noChangeArrowheads="1"/>
          </p:cNvPicPr>
          <p:nvPr/>
        </p:nvPicPr>
        <p:blipFill>
          <a:blip r:embed="rId4" cstate="print"/>
          <a:srcRect/>
          <a:stretch>
            <a:fillRect/>
          </a:stretch>
        </p:blipFill>
        <p:spPr bwMode="auto">
          <a:xfrm>
            <a:off x="3347864" y="1772816"/>
            <a:ext cx="2857500" cy="2921000"/>
          </a:xfrm>
          <a:prstGeom prst="rect">
            <a:avLst/>
          </a:prstGeom>
          <a:noFill/>
          <a:ln w="9525">
            <a:noFill/>
            <a:miter lim="800000"/>
            <a:headEnd/>
            <a:tailEnd/>
          </a:ln>
        </p:spPr>
      </p:pic>
      <p:pic>
        <p:nvPicPr>
          <p:cNvPr id="13" name="图片 1" descr="DSC01138.JPG"/>
          <p:cNvPicPr>
            <a:picLocks noChangeAspect="1" noChangeArrowheads="1"/>
          </p:cNvPicPr>
          <p:nvPr/>
        </p:nvPicPr>
        <p:blipFill>
          <a:blip r:embed="rId5" cstate="print"/>
          <a:srcRect/>
          <a:stretch>
            <a:fillRect/>
          </a:stretch>
        </p:blipFill>
        <p:spPr bwMode="auto">
          <a:xfrm>
            <a:off x="6215063" y="1772816"/>
            <a:ext cx="2928937" cy="2928938"/>
          </a:xfrm>
          <a:prstGeom prst="rect">
            <a:avLst/>
          </a:prstGeom>
          <a:noFill/>
          <a:ln w="9525">
            <a:noFill/>
            <a:miter lim="800000"/>
            <a:headEnd/>
            <a:tailEnd/>
          </a:ln>
        </p:spPr>
      </p:pic>
      <p:sp>
        <p:nvSpPr>
          <p:cNvPr id="14" name="TextBox 4"/>
          <p:cNvSpPr txBox="1">
            <a:spLocks noChangeArrowheads="1"/>
          </p:cNvSpPr>
          <p:nvPr/>
        </p:nvSpPr>
        <p:spPr bwMode="auto">
          <a:xfrm>
            <a:off x="1331640" y="5085184"/>
            <a:ext cx="6286500" cy="584775"/>
          </a:xfrm>
          <a:prstGeom prst="rect">
            <a:avLst/>
          </a:prstGeom>
          <a:noFill/>
          <a:ln w="9525">
            <a:noFill/>
            <a:miter lim="800000"/>
            <a:headEnd/>
            <a:tailEnd/>
          </a:ln>
        </p:spPr>
        <p:txBody>
          <a:bodyPr>
            <a:spAutoFit/>
          </a:bodyPr>
          <a:lstStyle/>
          <a:p>
            <a:pPr algn="ctr">
              <a:buFont typeface="Arial" pitchFamily="34" charset="0"/>
              <a:buNone/>
            </a:pPr>
            <a:r>
              <a:rPr lang="zh-CN" altLang="en-US" sz="3200" b="1" dirty="0">
                <a:solidFill>
                  <a:srgbClr val="002060"/>
                </a:solidFill>
                <a:latin typeface="Arial" pitchFamily="34" charset="0"/>
              </a:rPr>
              <a:t>他们的防护用品佩戴合格与否？</a:t>
            </a:r>
          </a:p>
        </p:txBody>
      </p:sp>
    </p:spTree>
    <p:extLst>
      <p:ext uri="{BB962C8B-B14F-4D97-AF65-F5344CB8AC3E}">
        <p14:creationId xmlns:p14="http://schemas.microsoft.com/office/powerpoint/2010/main" xmlns="" val="2634351440"/>
      </p:ext>
    </p:extLst>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3" cstate="print"/>
          <a:srcRect/>
          <a:stretch>
            <a:fillRect/>
          </a:stretch>
        </p:blipFill>
        <p:spPr bwMode="auto">
          <a:xfrm>
            <a:off x="251520" y="224644"/>
            <a:ext cx="936104" cy="936104"/>
          </a:xfrm>
          <a:prstGeom prst="rect">
            <a:avLst/>
          </a:prstGeom>
          <a:noFill/>
          <a:ln w="9525">
            <a:noFill/>
            <a:miter lim="800000"/>
            <a:headEnd/>
            <a:tailEnd/>
          </a:ln>
        </p:spPr>
      </p:pic>
      <p:pic>
        <p:nvPicPr>
          <p:cNvPr id="9" name="图片 1" descr="DSC01359.JPG"/>
          <p:cNvPicPr>
            <a:picLocks noChangeAspect="1" noChangeArrowheads="1"/>
          </p:cNvPicPr>
          <p:nvPr/>
        </p:nvPicPr>
        <p:blipFill>
          <a:blip r:embed="rId4" cstate="print"/>
          <a:srcRect/>
          <a:stretch>
            <a:fillRect/>
          </a:stretch>
        </p:blipFill>
        <p:spPr bwMode="auto">
          <a:xfrm>
            <a:off x="971600" y="1340768"/>
            <a:ext cx="7704856" cy="4248472"/>
          </a:xfrm>
          <a:prstGeom prst="rect">
            <a:avLst/>
          </a:prstGeom>
          <a:noFill/>
          <a:ln w="9525">
            <a:noFill/>
            <a:miter lim="800000"/>
            <a:headEnd/>
            <a:tailEnd/>
          </a:ln>
        </p:spPr>
      </p:pic>
      <p:sp>
        <p:nvSpPr>
          <p:cNvPr id="10" name="TextBox 2"/>
          <p:cNvSpPr txBox="1">
            <a:spLocks noChangeArrowheads="1"/>
          </p:cNvSpPr>
          <p:nvPr/>
        </p:nvSpPr>
        <p:spPr bwMode="auto">
          <a:xfrm>
            <a:off x="1331640" y="5733256"/>
            <a:ext cx="7200800" cy="523220"/>
          </a:xfrm>
          <a:prstGeom prst="rect">
            <a:avLst/>
          </a:prstGeom>
          <a:noFill/>
          <a:ln w="9525">
            <a:noFill/>
            <a:miter lim="800000"/>
            <a:headEnd/>
            <a:tailEnd/>
          </a:ln>
        </p:spPr>
        <p:txBody>
          <a:bodyPr wrap="square">
            <a:spAutoFit/>
          </a:bodyPr>
          <a:lstStyle/>
          <a:p>
            <a:pPr algn="ctr">
              <a:buFont typeface="Arial" pitchFamily="34" charset="0"/>
              <a:buNone/>
            </a:pPr>
            <a:r>
              <a:rPr lang="zh-CN" altLang="en-US" sz="2800" b="1" dirty="0">
                <a:solidFill>
                  <a:srgbClr val="FF0000"/>
                </a:solidFill>
                <a:latin typeface="Arial" pitchFamily="34" charset="0"/>
              </a:rPr>
              <a:t>纱布口罩不符合防尘要求，坚决</a:t>
            </a:r>
            <a:r>
              <a:rPr lang="zh-CN" altLang="en-US" sz="2800" b="1" dirty="0" smtClean="0">
                <a:solidFill>
                  <a:srgbClr val="FF0000"/>
                </a:solidFill>
                <a:latin typeface="Arial" pitchFamily="34" charset="0"/>
              </a:rPr>
              <a:t>不能配备</a:t>
            </a:r>
            <a:r>
              <a:rPr lang="zh-CN" altLang="en-US" sz="2800" b="1" dirty="0">
                <a:solidFill>
                  <a:srgbClr val="FF0000"/>
                </a:solidFill>
                <a:latin typeface="Arial" pitchFamily="34" charset="0"/>
              </a:rPr>
              <a:t>！</a:t>
            </a:r>
          </a:p>
        </p:txBody>
      </p:sp>
    </p:spTree>
    <p:extLst>
      <p:ext uri="{BB962C8B-B14F-4D97-AF65-F5344CB8AC3E}">
        <p14:creationId xmlns:p14="http://schemas.microsoft.com/office/powerpoint/2010/main" xmlns="" val="3132045549"/>
      </p:ext>
    </p:extLst>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268760"/>
            <a:ext cx="8568952" cy="5328592"/>
          </a:xfrm>
        </p:spPr>
        <p:txBody>
          <a:bodyPr>
            <a:normAutofit fontScale="77500" lnSpcReduction="20000"/>
          </a:bodyPr>
          <a:lstStyle/>
          <a:p>
            <a:pPr>
              <a:buClr>
                <a:schemeClr val="accent2"/>
              </a:buClr>
              <a:buFont typeface="Wingdings" pitchFamily="2" charset="2"/>
              <a:buChar char="n"/>
            </a:pPr>
            <a:r>
              <a:rPr lang="zh-CN" altLang="en-US" sz="3900" b="1" dirty="0" smtClean="0"/>
              <a:t>监督检查情况处理</a:t>
            </a:r>
          </a:p>
          <a:p>
            <a:pPr>
              <a:buClr>
                <a:schemeClr val="accent2"/>
              </a:buClr>
              <a:buFont typeface="Wingdings" panose="05000000000000000000" pitchFamily="2" charset="2"/>
              <a:buChar char="Ø"/>
            </a:pPr>
            <a:r>
              <a:rPr lang="en-US" altLang="zh-CN" sz="3500" b="1" dirty="0">
                <a:latin typeface="仿宋" panose="02010609060101010101" pitchFamily="49" charset="-122"/>
                <a:ea typeface="仿宋" panose="02010609060101010101" pitchFamily="49" charset="-122"/>
              </a:rPr>
              <a:t>(1</a:t>
            </a:r>
            <a:r>
              <a:rPr lang="en-US" altLang="zh-CN" sz="3500" b="1" dirty="0" smtClean="0">
                <a:latin typeface="仿宋" panose="02010609060101010101" pitchFamily="49" charset="-122"/>
                <a:ea typeface="仿宋" panose="02010609060101010101" pitchFamily="49" charset="-122"/>
              </a:rPr>
              <a:t>)</a:t>
            </a:r>
            <a:r>
              <a:rPr lang="zh-CN" altLang="en-US" sz="3500" b="1" dirty="0" smtClean="0">
                <a:latin typeface="仿宋" panose="02010609060101010101" pitchFamily="49" charset="-122"/>
                <a:ea typeface="仿宋" panose="02010609060101010101" pitchFamily="49" charset="-122"/>
              </a:rPr>
              <a:t> 现场</a:t>
            </a:r>
            <a:r>
              <a:rPr lang="zh-CN" altLang="en-US" sz="3500" b="1" dirty="0">
                <a:latin typeface="仿宋" panose="02010609060101010101" pitchFamily="49" charset="-122"/>
                <a:ea typeface="仿宋" panose="02010609060101010101" pitchFamily="49" charset="-122"/>
              </a:rPr>
              <a:t>监督检查后，应当立即小结检查情况，向被检查的用人单位领导或主管人员</a:t>
            </a:r>
            <a:r>
              <a:rPr lang="zh-CN" altLang="en-US" sz="3500" b="1" dirty="0">
                <a:solidFill>
                  <a:srgbClr val="0070C0"/>
                </a:solidFill>
                <a:latin typeface="仿宋" panose="02010609060101010101" pitchFamily="49" charset="-122"/>
                <a:ea typeface="仿宋" panose="02010609060101010101" pitchFamily="49" charset="-122"/>
              </a:rPr>
              <a:t>通报</a:t>
            </a:r>
            <a:r>
              <a:rPr lang="zh-CN" altLang="en-US" sz="3500" b="1" dirty="0">
                <a:latin typeface="仿宋" panose="02010609060101010101" pitchFamily="49" charset="-122"/>
                <a:ea typeface="仿宋" panose="02010609060101010101" pitchFamily="49" charset="-122"/>
              </a:rPr>
              <a:t>监督检查的情况。</a:t>
            </a:r>
          </a:p>
          <a:p>
            <a:pPr>
              <a:buClr>
                <a:schemeClr val="accent2"/>
              </a:buClr>
              <a:buFont typeface="Wingdings" panose="05000000000000000000" pitchFamily="2" charset="2"/>
              <a:buChar char="Ø"/>
            </a:pPr>
            <a:r>
              <a:rPr lang="en-US" altLang="zh-CN" sz="3500" b="1" dirty="0" smtClean="0">
                <a:solidFill>
                  <a:srgbClr val="0070C0"/>
                </a:solidFill>
                <a:latin typeface="仿宋" panose="02010609060101010101" pitchFamily="49" charset="-122"/>
                <a:ea typeface="仿宋" panose="02010609060101010101" pitchFamily="49" charset="-122"/>
              </a:rPr>
              <a:t>(</a:t>
            </a:r>
            <a:r>
              <a:rPr lang="en-US" altLang="zh-CN" sz="3500" b="1" dirty="0">
                <a:solidFill>
                  <a:srgbClr val="0070C0"/>
                </a:solidFill>
                <a:latin typeface="仿宋" panose="02010609060101010101" pitchFamily="49" charset="-122"/>
                <a:ea typeface="仿宋" panose="02010609060101010101" pitchFamily="49" charset="-122"/>
              </a:rPr>
              <a:t>2)</a:t>
            </a:r>
            <a:r>
              <a:rPr lang="zh-CN" altLang="en-US" sz="3500" b="1" dirty="0">
                <a:solidFill>
                  <a:srgbClr val="0070C0"/>
                </a:solidFill>
                <a:latin typeface="仿宋" panose="02010609060101010101" pitchFamily="49" charset="-122"/>
                <a:ea typeface="仿宋" panose="02010609060101010101" pitchFamily="49" charset="-122"/>
              </a:rPr>
              <a:t>制作</a:t>
            </a:r>
            <a:r>
              <a:rPr lang="zh-CN" altLang="en-US" sz="3500" b="1" dirty="0" smtClean="0">
                <a:solidFill>
                  <a:srgbClr val="0070C0"/>
                </a:solidFill>
                <a:latin typeface="仿宋" panose="02010609060101010101" pitchFamily="49" charset="-122"/>
                <a:ea typeface="仿宋" panose="02010609060101010101" pitchFamily="49" charset="-122"/>
              </a:rPr>
              <a:t>现场笔录</a:t>
            </a:r>
            <a:r>
              <a:rPr lang="zh-CN" altLang="en-US" sz="3500" b="1" dirty="0">
                <a:solidFill>
                  <a:srgbClr val="0070C0"/>
                </a:solidFill>
                <a:latin typeface="仿宋" panose="02010609060101010101" pitchFamily="49" charset="-122"/>
                <a:ea typeface="仿宋" panose="02010609060101010101" pitchFamily="49" charset="-122"/>
              </a:rPr>
              <a:t>：</a:t>
            </a:r>
            <a:r>
              <a:rPr lang="zh-CN" altLang="en-US" sz="3500" b="1" dirty="0">
                <a:latin typeface="仿宋" panose="02010609060101010101" pitchFamily="49" charset="-122"/>
                <a:ea typeface="仿宋" panose="02010609060101010101" pitchFamily="49" charset="-122"/>
              </a:rPr>
              <a:t>根据监督检查情况，如实记录用人单位的基本情况，存在哪些问题，违反了哪些法律法规或标准的规定</a:t>
            </a:r>
            <a:r>
              <a:rPr lang="zh-CN" altLang="en-US" sz="3500" b="1" dirty="0" smtClean="0">
                <a:latin typeface="仿宋" panose="02010609060101010101" pitchFamily="49" charset="-122"/>
                <a:ea typeface="仿宋" panose="02010609060101010101" pitchFamily="49" charset="-122"/>
              </a:rPr>
              <a:t>。</a:t>
            </a:r>
            <a:endParaRPr lang="en-US" altLang="zh-CN" sz="3500" b="1" dirty="0" smtClean="0">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Ø"/>
            </a:pPr>
            <a:r>
              <a:rPr lang="en-US" altLang="zh-CN" sz="3500" b="1" dirty="0">
                <a:solidFill>
                  <a:srgbClr val="0070C0"/>
                </a:solidFill>
                <a:latin typeface="仿宋" panose="02010609060101010101" pitchFamily="49" charset="-122"/>
                <a:ea typeface="仿宋" panose="02010609060101010101" pitchFamily="49" charset="-122"/>
              </a:rPr>
              <a:t>(3)</a:t>
            </a:r>
            <a:r>
              <a:rPr lang="zh-CN" altLang="en-US" sz="3500" b="1" dirty="0">
                <a:latin typeface="仿宋" panose="02010609060101010101" pitchFamily="49" charset="-122"/>
                <a:ea typeface="仿宋" panose="02010609060101010101" pitchFamily="49" charset="-122"/>
              </a:rPr>
              <a:t>在监督检查中，发现用人单位在贯彻职业卫生相关法律法规、标准方面不规范的，尚不能构成行政处罚时，监督检查人员应将法律法规、标准以及整改要求告知用人单位，并</a:t>
            </a:r>
            <a:r>
              <a:rPr lang="zh-CN" altLang="en-US" sz="3500" b="1" dirty="0">
                <a:solidFill>
                  <a:srgbClr val="0070C0"/>
                </a:solidFill>
                <a:latin typeface="仿宋" panose="02010609060101010101" pitchFamily="49" charset="-122"/>
                <a:ea typeface="仿宋" panose="02010609060101010101" pitchFamily="49" charset="-122"/>
              </a:rPr>
              <a:t>下达</a:t>
            </a:r>
            <a:r>
              <a:rPr lang="en-US" altLang="zh-CN" sz="3500" b="1" dirty="0">
                <a:solidFill>
                  <a:srgbClr val="0070C0"/>
                </a:solidFill>
                <a:latin typeface="仿宋" panose="02010609060101010101" pitchFamily="49" charset="-122"/>
                <a:ea typeface="仿宋" panose="02010609060101010101" pitchFamily="49" charset="-122"/>
              </a:rPr>
              <a:t>《</a:t>
            </a:r>
            <a:r>
              <a:rPr lang="zh-CN" altLang="en-US" sz="3500" b="1" dirty="0">
                <a:solidFill>
                  <a:srgbClr val="0070C0"/>
                </a:solidFill>
                <a:latin typeface="仿宋" panose="02010609060101010101" pitchFamily="49" charset="-122"/>
                <a:ea typeface="仿宋" panose="02010609060101010101" pitchFamily="49" charset="-122"/>
              </a:rPr>
              <a:t>卫生监督意见书</a:t>
            </a:r>
            <a:r>
              <a:rPr lang="en-US" altLang="zh-CN" sz="3500" b="1" dirty="0">
                <a:solidFill>
                  <a:srgbClr val="0070C0"/>
                </a:solidFill>
                <a:latin typeface="仿宋" panose="02010609060101010101" pitchFamily="49" charset="-122"/>
                <a:ea typeface="仿宋" panose="02010609060101010101" pitchFamily="49" charset="-122"/>
              </a:rPr>
              <a:t>》</a:t>
            </a:r>
            <a:r>
              <a:rPr lang="zh-CN" altLang="en-US" sz="3500" b="1" dirty="0">
                <a:solidFill>
                  <a:srgbClr val="0070C0"/>
                </a:solidFill>
                <a:latin typeface="仿宋" panose="02010609060101010101" pitchFamily="49" charset="-122"/>
                <a:ea typeface="仿宋" panose="02010609060101010101" pitchFamily="49" charset="-122"/>
              </a:rPr>
              <a:t>。</a:t>
            </a:r>
          </a:p>
          <a:p>
            <a:pPr>
              <a:buClr>
                <a:schemeClr val="accent2"/>
              </a:buClr>
              <a:buFont typeface="Wingdings" panose="05000000000000000000" pitchFamily="2" charset="2"/>
              <a:buChar char="Ø"/>
            </a:pPr>
            <a:r>
              <a:rPr lang="en-US" altLang="zh-CN" sz="3500" b="1" dirty="0" smtClean="0">
                <a:solidFill>
                  <a:srgbClr val="0070C0"/>
                </a:solidFill>
                <a:latin typeface="仿宋" panose="02010609060101010101" pitchFamily="49" charset="-122"/>
                <a:ea typeface="仿宋" panose="02010609060101010101" pitchFamily="49" charset="-122"/>
              </a:rPr>
              <a:t>(</a:t>
            </a:r>
            <a:r>
              <a:rPr lang="en-US" altLang="zh-CN" sz="3500" b="1" dirty="0">
                <a:solidFill>
                  <a:srgbClr val="0070C0"/>
                </a:solidFill>
                <a:latin typeface="仿宋" panose="02010609060101010101" pitchFamily="49" charset="-122"/>
                <a:ea typeface="仿宋" panose="02010609060101010101" pitchFamily="49" charset="-122"/>
              </a:rPr>
              <a:t>4)</a:t>
            </a:r>
            <a:r>
              <a:rPr lang="zh-CN" altLang="en-US" sz="3500" b="1" dirty="0">
                <a:latin typeface="仿宋" panose="02010609060101010101" pitchFamily="49" charset="-122"/>
                <a:ea typeface="仿宋" panose="02010609060101010101" pitchFamily="49" charset="-122"/>
              </a:rPr>
              <a:t>在监督检查中，发现用人单位有违反职业卫生法律法规行为，确须进行行政处罚时，在违法事实清楚、证据基本确凿的情况下，除适用</a:t>
            </a:r>
            <a:r>
              <a:rPr lang="zh-CN" altLang="en-US" sz="3500" b="1" dirty="0">
                <a:solidFill>
                  <a:srgbClr val="0070C0"/>
                </a:solidFill>
                <a:latin typeface="仿宋" panose="02010609060101010101" pitchFamily="49" charset="-122"/>
                <a:ea typeface="仿宋" panose="02010609060101010101" pitchFamily="49" charset="-122"/>
              </a:rPr>
              <a:t>简易程序</a:t>
            </a:r>
            <a:r>
              <a:rPr lang="zh-CN" altLang="en-US" sz="3500" b="1" dirty="0">
                <a:latin typeface="仿宋" panose="02010609060101010101" pitchFamily="49" charset="-122"/>
                <a:ea typeface="仿宋" panose="02010609060101010101" pitchFamily="49" charset="-122"/>
              </a:rPr>
              <a:t>进行行政处罚的情况外，应当按</a:t>
            </a:r>
            <a:r>
              <a:rPr lang="zh-CN" altLang="en-US" sz="3500" b="1" dirty="0">
                <a:solidFill>
                  <a:srgbClr val="0070C0"/>
                </a:solidFill>
                <a:latin typeface="仿宋" panose="02010609060101010101" pitchFamily="49" charset="-122"/>
                <a:ea typeface="仿宋" panose="02010609060101010101" pitchFamily="49" charset="-122"/>
              </a:rPr>
              <a:t>一般程序，</a:t>
            </a:r>
            <a:r>
              <a:rPr lang="zh-CN" altLang="en-US" sz="3500" b="1" dirty="0">
                <a:latin typeface="仿宋" panose="02010609060101010101" pitchFamily="49" charset="-122"/>
                <a:ea typeface="仿宋" panose="02010609060101010101" pitchFamily="49" charset="-122"/>
              </a:rPr>
              <a:t>及时进行</a:t>
            </a:r>
            <a:r>
              <a:rPr lang="zh-CN" altLang="en-US" sz="3500" b="1" dirty="0">
                <a:solidFill>
                  <a:srgbClr val="0070C0"/>
                </a:solidFill>
                <a:latin typeface="仿宋" panose="02010609060101010101" pitchFamily="49" charset="-122"/>
                <a:ea typeface="仿宋" panose="02010609060101010101" pitchFamily="49" charset="-122"/>
              </a:rPr>
              <a:t>立案</a:t>
            </a:r>
            <a:r>
              <a:rPr lang="zh-CN" altLang="en-US" sz="3500" b="1" dirty="0">
                <a:latin typeface="仿宋" panose="02010609060101010101" pitchFamily="49" charset="-122"/>
                <a:ea typeface="仿宋" panose="02010609060101010101" pitchFamily="49" charset="-122"/>
              </a:rPr>
              <a:t>并做进一步取证调查，</a:t>
            </a:r>
            <a:r>
              <a:rPr lang="zh-CN" altLang="en-US" sz="3500" b="1" dirty="0">
                <a:solidFill>
                  <a:srgbClr val="0070C0"/>
                </a:solidFill>
                <a:latin typeface="仿宋" panose="02010609060101010101" pitchFamily="49" charset="-122"/>
                <a:ea typeface="仿宋" panose="02010609060101010101" pitchFamily="49" charset="-122"/>
              </a:rPr>
              <a:t>依法依规进行处理。</a:t>
            </a:r>
          </a:p>
          <a:p>
            <a:pPr>
              <a:buClr>
                <a:schemeClr val="accent2"/>
              </a:buClr>
              <a:buFont typeface="Wingdings" panose="05000000000000000000" pitchFamily="2" charset="2"/>
              <a:buChar char="Ø"/>
            </a:pPr>
            <a:endParaRPr lang="zh-CN" altLang="en-US" sz="3500" b="1" dirty="0">
              <a:solidFill>
                <a:srgbClr val="0070C0"/>
              </a:solidFill>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协查</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1344971656"/>
      </p:ext>
    </p:extLst>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reeform 2"/>
          <p:cNvSpPr>
            <a:spLocks noEditPoints="1" noChangeArrowheads="1"/>
          </p:cNvSpPr>
          <p:nvPr/>
        </p:nvSpPr>
        <p:spPr bwMode="auto">
          <a:xfrm rot="-1358056">
            <a:off x="1236663" y="2843213"/>
            <a:ext cx="6853237" cy="2803525"/>
          </a:xfrm>
          <a:custGeom>
            <a:avLst/>
            <a:gdLst>
              <a:gd name="T0" fmla="*/ 2147483647 w 4040"/>
              <a:gd name="T1" fmla="*/ 2147483647 h 1888"/>
              <a:gd name="T2" fmla="*/ 2147483647 w 4040"/>
              <a:gd name="T3" fmla="*/ 2147483647 h 1888"/>
              <a:gd name="T4" fmla="*/ 2147483647 w 4040"/>
              <a:gd name="T5" fmla="*/ 2147483647 h 1888"/>
              <a:gd name="T6" fmla="*/ 2147483647 w 4040"/>
              <a:gd name="T7" fmla="*/ 2147483647 h 1888"/>
              <a:gd name="T8" fmla="*/ 2147483647 w 4040"/>
              <a:gd name="T9" fmla="*/ 2147483647 h 1888"/>
              <a:gd name="T10" fmla="*/ 2147483647 w 4040"/>
              <a:gd name="T11" fmla="*/ 2147483647 h 1888"/>
              <a:gd name="T12" fmla="*/ 0 w 4040"/>
              <a:gd name="T13" fmla="*/ 2147483647 h 1888"/>
              <a:gd name="T14" fmla="*/ 2147483647 w 4040"/>
              <a:gd name="T15" fmla="*/ 2147483647 h 1888"/>
              <a:gd name="T16" fmla="*/ 2147483647 w 4040"/>
              <a:gd name="T17" fmla="*/ 2147483647 h 1888"/>
              <a:gd name="T18" fmla="*/ 2147483647 w 4040"/>
              <a:gd name="T19" fmla="*/ 2147483647 h 1888"/>
              <a:gd name="T20" fmla="*/ 2147483647 w 4040"/>
              <a:gd name="T21" fmla="*/ 2147483647 h 1888"/>
              <a:gd name="T22" fmla="*/ 2147483647 w 4040"/>
              <a:gd name="T23" fmla="*/ 2147483647 h 1888"/>
              <a:gd name="T24" fmla="*/ 2147483647 w 4040"/>
              <a:gd name="T25" fmla="*/ 2147483647 h 1888"/>
              <a:gd name="T26" fmla="*/ 2147483647 w 4040"/>
              <a:gd name="T27" fmla="*/ 2147483647 h 1888"/>
              <a:gd name="T28" fmla="*/ 2147483647 w 4040"/>
              <a:gd name="T29" fmla="*/ 2147483647 h 1888"/>
              <a:gd name="T30" fmla="*/ 2147483647 w 4040"/>
              <a:gd name="T31" fmla="*/ 2147483647 h 1888"/>
              <a:gd name="T32" fmla="*/ 2147483647 w 4040"/>
              <a:gd name="T33" fmla="*/ 2147483647 h 1888"/>
              <a:gd name="T34" fmla="*/ 2147483647 w 4040"/>
              <a:gd name="T35" fmla="*/ 2147483647 h 1888"/>
              <a:gd name="T36" fmla="*/ 2147483647 w 4040"/>
              <a:gd name="T37" fmla="*/ 2147483647 h 1888"/>
              <a:gd name="T38" fmla="*/ 2147483647 w 4040"/>
              <a:gd name="T39" fmla="*/ 2147483647 h 1888"/>
              <a:gd name="T40" fmla="*/ 2147483647 w 4040"/>
              <a:gd name="T41" fmla="*/ 2147483647 h 1888"/>
              <a:gd name="T42" fmla="*/ 2147483647 w 4040"/>
              <a:gd name="T43" fmla="*/ 2147483647 h 1888"/>
              <a:gd name="T44" fmla="*/ 2147483647 w 4040"/>
              <a:gd name="T45" fmla="*/ 2147483647 h 1888"/>
              <a:gd name="T46" fmla="*/ 2147483647 w 4040"/>
              <a:gd name="T47" fmla="*/ 2147483647 h 1888"/>
              <a:gd name="T48" fmla="*/ 2147483647 w 4040"/>
              <a:gd name="T49" fmla="*/ 2147483647 h 1888"/>
              <a:gd name="T50" fmla="*/ 2147483647 w 4040"/>
              <a:gd name="T51" fmla="*/ 2147483647 h 1888"/>
              <a:gd name="T52" fmla="*/ 2147483647 w 4040"/>
              <a:gd name="T53" fmla="*/ 0 h 1888"/>
              <a:gd name="T54" fmla="*/ 2147483647 w 4040"/>
              <a:gd name="T55" fmla="*/ 2147483647 h 1888"/>
              <a:gd name="T56" fmla="*/ 2147483647 w 4040"/>
              <a:gd name="T57" fmla="*/ 2147483647 h 1888"/>
              <a:gd name="T58" fmla="*/ 2147483647 w 4040"/>
              <a:gd name="T59" fmla="*/ 2147483647 h 1888"/>
              <a:gd name="T60" fmla="*/ 2147483647 w 4040"/>
              <a:gd name="T61" fmla="*/ 2147483647 h 1888"/>
              <a:gd name="T62" fmla="*/ 2147483647 w 4040"/>
              <a:gd name="T63" fmla="*/ 2147483647 h 1888"/>
              <a:gd name="T64" fmla="*/ 2147483647 w 4040"/>
              <a:gd name="T65" fmla="*/ 2147483647 h 1888"/>
              <a:gd name="T66" fmla="*/ 2147483647 w 4040"/>
              <a:gd name="T67" fmla="*/ 2147483647 h 1888"/>
              <a:gd name="T68" fmla="*/ 2147483647 w 4040"/>
              <a:gd name="T69" fmla="*/ 2147483647 h 1888"/>
              <a:gd name="T70" fmla="*/ 2147483647 w 4040"/>
              <a:gd name="T71" fmla="*/ 2147483647 h 1888"/>
              <a:gd name="T72" fmla="*/ 2147483647 w 4040"/>
              <a:gd name="T73" fmla="*/ 2147483647 h 1888"/>
              <a:gd name="T74" fmla="*/ 2147483647 w 4040"/>
              <a:gd name="T75" fmla="*/ 2147483647 h 1888"/>
              <a:gd name="T76" fmla="*/ 2147483647 w 4040"/>
              <a:gd name="T77" fmla="*/ 2147483647 h 1888"/>
              <a:gd name="T78" fmla="*/ 2147483647 w 4040"/>
              <a:gd name="T79" fmla="*/ 2147483647 h 1888"/>
              <a:gd name="T80" fmla="*/ 2147483647 w 4040"/>
              <a:gd name="T81" fmla="*/ 2147483647 h 1888"/>
              <a:gd name="T82" fmla="*/ 2147483647 w 4040"/>
              <a:gd name="T83" fmla="*/ 2147483647 h 1888"/>
              <a:gd name="T84" fmla="*/ 2147483647 w 4040"/>
              <a:gd name="T85" fmla="*/ 2147483647 h 1888"/>
              <a:gd name="T86" fmla="*/ 2147483647 w 4040"/>
              <a:gd name="T87" fmla="*/ 2147483647 h 1888"/>
              <a:gd name="T88" fmla="*/ 2147483647 w 4040"/>
              <a:gd name="T89" fmla="*/ 2147483647 h 1888"/>
              <a:gd name="T90" fmla="*/ 2147483647 w 4040"/>
              <a:gd name="T91" fmla="*/ 2147483647 h 1888"/>
              <a:gd name="T92" fmla="*/ 2147483647 w 4040"/>
              <a:gd name="T93" fmla="*/ 2147483647 h 1888"/>
              <a:gd name="T94" fmla="*/ 2147483647 w 4040"/>
              <a:gd name="T95" fmla="*/ 2147483647 h 1888"/>
              <a:gd name="T96" fmla="*/ 2147483647 w 4040"/>
              <a:gd name="T97" fmla="*/ 2147483647 h 1888"/>
              <a:gd name="T98" fmla="*/ 2147483647 w 4040"/>
              <a:gd name="T99" fmla="*/ 2147483647 h 1888"/>
              <a:gd name="T100" fmla="*/ 2147483647 w 4040"/>
              <a:gd name="T101" fmla="*/ 2147483647 h 1888"/>
              <a:gd name="T102" fmla="*/ 2147483647 w 4040"/>
              <a:gd name="T103" fmla="*/ 2147483647 h 18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40"/>
              <a:gd name="T157" fmla="*/ 0 h 1888"/>
              <a:gd name="T158" fmla="*/ 4040 w 4040"/>
              <a:gd name="T159" fmla="*/ 1888 h 18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rgbClr val="EEEBEA"/>
              </a:gs>
              <a:gs pos="100000">
                <a:schemeClr val="tx2"/>
              </a:gs>
            </a:gsLst>
            <a:lin ang="0" scaled="1"/>
          </a:gradFill>
          <a:ln w="0">
            <a:noFill/>
            <a:round/>
            <a:headEnd/>
            <a:tailEnd/>
          </a:ln>
        </p:spPr>
        <p:txBody>
          <a:bodyPr/>
          <a:lstStyle/>
          <a:p>
            <a:endParaRPr lang="zh-CN" altLang="en-US">
              <a:solidFill>
                <a:prstClr val="black"/>
              </a:solidFill>
            </a:endParaRPr>
          </a:p>
        </p:txBody>
      </p:sp>
      <p:sp>
        <p:nvSpPr>
          <p:cNvPr id="90115" name="Oval 4"/>
          <p:cNvSpPr>
            <a:spLocks noChangeArrowheads="1"/>
          </p:cNvSpPr>
          <p:nvPr/>
        </p:nvSpPr>
        <p:spPr bwMode="auto">
          <a:xfrm rot="-1543677">
            <a:off x="7391400" y="3048000"/>
            <a:ext cx="1066800" cy="304800"/>
          </a:xfrm>
          <a:prstGeom prst="ellipse">
            <a:avLst/>
          </a:prstGeom>
          <a:solidFill>
            <a:srgbClr val="020A53">
              <a:alpha val="70195"/>
            </a:srgbClr>
          </a:solidFill>
          <a:ln w="9525">
            <a:noFill/>
            <a:round/>
            <a:headEnd/>
            <a:tailEnd/>
          </a:ln>
        </p:spPr>
        <p:txBody>
          <a:bodyPr wrap="none" anchor="ctr"/>
          <a:lstStyle/>
          <a:p>
            <a:pPr>
              <a:buFont typeface="Arial" pitchFamily="34" charset="0"/>
              <a:buNone/>
            </a:pPr>
            <a:endParaRPr lang="zh-CN" altLang="zh-CN">
              <a:solidFill>
                <a:prstClr val="black"/>
              </a:solidFill>
              <a:latin typeface="Arial" pitchFamily="34" charset="0"/>
            </a:endParaRPr>
          </a:p>
        </p:txBody>
      </p:sp>
      <p:sp>
        <p:nvSpPr>
          <p:cNvPr id="90116" name="Oval 5"/>
          <p:cNvSpPr>
            <a:spLocks noChangeArrowheads="1"/>
          </p:cNvSpPr>
          <p:nvPr/>
        </p:nvSpPr>
        <p:spPr bwMode="auto">
          <a:xfrm rot="-1543677">
            <a:off x="1870075" y="5645150"/>
            <a:ext cx="1066800" cy="304800"/>
          </a:xfrm>
          <a:prstGeom prst="ellipse">
            <a:avLst/>
          </a:prstGeom>
          <a:solidFill>
            <a:srgbClr val="020A53">
              <a:alpha val="70195"/>
            </a:srgbClr>
          </a:solidFill>
          <a:ln w="9525">
            <a:noFill/>
            <a:round/>
            <a:headEnd/>
            <a:tailEnd/>
          </a:ln>
        </p:spPr>
        <p:txBody>
          <a:bodyPr wrap="none" anchor="ctr"/>
          <a:lstStyle/>
          <a:p>
            <a:pPr>
              <a:buFont typeface="Arial" pitchFamily="34" charset="0"/>
              <a:buNone/>
            </a:pPr>
            <a:endParaRPr lang="zh-CN" altLang="zh-CN">
              <a:solidFill>
                <a:prstClr val="black"/>
              </a:solidFill>
              <a:latin typeface="Arial" pitchFamily="34" charset="0"/>
            </a:endParaRPr>
          </a:p>
        </p:txBody>
      </p:sp>
      <p:sp>
        <p:nvSpPr>
          <p:cNvPr id="90117" name="Oval 6"/>
          <p:cNvSpPr>
            <a:spLocks noChangeArrowheads="1"/>
          </p:cNvSpPr>
          <p:nvPr/>
        </p:nvSpPr>
        <p:spPr bwMode="auto">
          <a:xfrm rot="-1543677">
            <a:off x="5638800" y="5410200"/>
            <a:ext cx="1066800" cy="304800"/>
          </a:xfrm>
          <a:prstGeom prst="ellipse">
            <a:avLst/>
          </a:prstGeom>
          <a:solidFill>
            <a:srgbClr val="020A53">
              <a:alpha val="70195"/>
            </a:srgbClr>
          </a:solidFill>
          <a:ln w="9525">
            <a:noFill/>
            <a:round/>
            <a:headEnd/>
            <a:tailEnd/>
          </a:ln>
        </p:spPr>
        <p:txBody>
          <a:bodyPr wrap="none" anchor="ctr"/>
          <a:lstStyle/>
          <a:p>
            <a:pPr>
              <a:buFont typeface="Arial" pitchFamily="34" charset="0"/>
              <a:buNone/>
            </a:pPr>
            <a:endParaRPr lang="zh-CN" altLang="zh-CN">
              <a:solidFill>
                <a:prstClr val="black"/>
              </a:solidFill>
              <a:latin typeface="Arial" pitchFamily="34" charset="0"/>
            </a:endParaRPr>
          </a:p>
        </p:txBody>
      </p:sp>
      <p:sp>
        <p:nvSpPr>
          <p:cNvPr id="90118" name="Oval 7"/>
          <p:cNvSpPr>
            <a:spLocks noChangeArrowheads="1"/>
          </p:cNvSpPr>
          <p:nvPr/>
        </p:nvSpPr>
        <p:spPr bwMode="auto">
          <a:xfrm rot="-1543677">
            <a:off x="3370263" y="3430588"/>
            <a:ext cx="1066800" cy="304800"/>
          </a:xfrm>
          <a:prstGeom prst="ellipse">
            <a:avLst/>
          </a:prstGeom>
          <a:solidFill>
            <a:srgbClr val="020A53">
              <a:alpha val="70195"/>
            </a:srgbClr>
          </a:solidFill>
          <a:ln w="9525">
            <a:noFill/>
            <a:round/>
            <a:headEnd/>
            <a:tailEnd/>
          </a:ln>
        </p:spPr>
        <p:txBody>
          <a:bodyPr wrap="none" anchor="ctr"/>
          <a:lstStyle/>
          <a:p>
            <a:pPr>
              <a:buFont typeface="Arial" pitchFamily="34" charset="0"/>
              <a:buNone/>
            </a:pPr>
            <a:endParaRPr lang="zh-CN" altLang="zh-CN">
              <a:solidFill>
                <a:prstClr val="black"/>
              </a:solidFill>
              <a:latin typeface="Arial" pitchFamily="34" charset="0"/>
            </a:endParaRPr>
          </a:p>
        </p:txBody>
      </p:sp>
      <p:sp>
        <p:nvSpPr>
          <p:cNvPr id="227335" name="Rectangle 8">
            <a:extLst>
              <a:ext uri="{FF2B5EF4-FFF2-40B4-BE49-F238E27FC236}"/>
            </a:extLst>
          </p:cNvPr>
          <p:cNvSpPr>
            <a:spLocks noGrp="1" noChangeArrowheads="1"/>
          </p:cNvSpPr>
          <p:nvPr>
            <p:ph type="title" idx="4294967295"/>
          </p:nvPr>
        </p:nvSpPr>
        <p:spPr>
          <a:xfrm>
            <a:off x="2357223" y="1212557"/>
            <a:ext cx="4186237" cy="566737"/>
          </a:xfrm>
        </p:spPr>
        <p:txBody>
          <a:bodyPr>
            <a:normAutofit fontScale="90000"/>
          </a:bodyPr>
          <a:lstStyle/>
          <a:p>
            <a:pPr eaLnBrk="1" hangingPunct="1">
              <a:defRPr/>
            </a:pPr>
            <a:r>
              <a:rPr lang="en-US" altLang="zh-CN" b="1" dirty="0">
                <a:solidFill>
                  <a:srgbClr val="24205E"/>
                </a:solidFill>
              </a:rPr>
              <a:t>        </a:t>
            </a:r>
            <a:r>
              <a:rPr lang="zh-CN" altLang="en-US" b="1" dirty="0">
                <a:solidFill>
                  <a:srgbClr val="24205E"/>
                </a:solidFill>
              </a:rPr>
              <a:t>闭环执法</a:t>
            </a:r>
          </a:p>
        </p:txBody>
      </p:sp>
      <p:sp>
        <p:nvSpPr>
          <p:cNvPr id="167945" name="Oval 9">
            <a:extLst>
              <a:ext uri="{FF2B5EF4-FFF2-40B4-BE49-F238E27FC236}"/>
            </a:extLst>
          </p:cNvPr>
          <p:cNvSpPr>
            <a:spLocks noChangeArrowheads="1"/>
          </p:cNvSpPr>
          <p:nvPr/>
        </p:nvSpPr>
        <p:spPr bwMode="gray">
          <a:xfrm>
            <a:off x="6845300" y="1928813"/>
            <a:ext cx="1500188" cy="1335087"/>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ln>
          <a:effectLst/>
        </p:spPr>
        <p:txBody>
          <a:bodyPr wrap="none" anchor="ctr"/>
          <a:lstStyle/>
          <a:p>
            <a:pPr algn="ctr">
              <a:defRPr/>
            </a:pPr>
            <a:endParaRPr lang="zh-CN" altLang="en-US">
              <a:solidFill>
                <a:prstClr val="black"/>
              </a:solidFill>
              <a:latin typeface="Arial" pitchFamily="34" charset="0"/>
            </a:endParaRPr>
          </a:p>
        </p:txBody>
      </p:sp>
      <p:sp>
        <p:nvSpPr>
          <p:cNvPr id="167946" name="Oval 10">
            <a:extLst>
              <a:ext uri="{FF2B5EF4-FFF2-40B4-BE49-F238E27FC236}"/>
            </a:extLst>
          </p:cNvPr>
          <p:cNvSpPr>
            <a:spLocks noChangeArrowheads="1"/>
          </p:cNvSpPr>
          <p:nvPr/>
        </p:nvSpPr>
        <p:spPr bwMode="gray">
          <a:xfrm>
            <a:off x="2500313" y="2363788"/>
            <a:ext cx="1693862" cy="1485900"/>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ln>
          <a:effectLst/>
        </p:spPr>
        <p:txBody>
          <a:bodyPr wrap="none" anchor="ctr"/>
          <a:lstStyle/>
          <a:p>
            <a:pPr algn="ctr">
              <a:defRPr/>
            </a:pPr>
            <a:endParaRPr lang="zh-CN" altLang="en-US">
              <a:solidFill>
                <a:prstClr val="black"/>
              </a:solidFill>
              <a:latin typeface="Arial" pitchFamily="34" charset="0"/>
            </a:endParaRPr>
          </a:p>
        </p:txBody>
      </p:sp>
      <p:sp>
        <p:nvSpPr>
          <p:cNvPr id="167947" name="Oval 11">
            <a:extLst>
              <a:ext uri="{FF2B5EF4-FFF2-40B4-BE49-F238E27FC236}"/>
            </a:extLst>
          </p:cNvPr>
          <p:cNvSpPr>
            <a:spLocks noChangeArrowheads="1"/>
          </p:cNvSpPr>
          <p:nvPr/>
        </p:nvSpPr>
        <p:spPr bwMode="gray">
          <a:xfrm>
            <a:off x="1214438" y="4857750"/>
            <a:ext cx="1449387" cy="1262063"/>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ln>
          <a:effectLst/>
        </p:spPr>
        <p:txBody>
          <a:bodyPr wrap="none" anchor="ctr"/>
          <a:lstStyle/>
          <a:p>
            <a:pPr algn="ctr">
              <a:defRPr/>
            </a:pPr>
            <a:endParaRPr lang="zh-CN" altLang="en-US" dirty="0">
              <a:solidFill>
                <a:srgbClr val="FFFFFF"/>
              </a:solidFill>
              <a:latin typeface="Arial" pitchFamily="34" charset="0"/>
            </a:endParaRPr>
          </a:p>
        </p:txBody>
      </p:sp>
      <p:sp>
        <p:nvSpPr>
          <p:cNvPr id="90123" name="Oval 12"/>
          <p:cNvSpPr>
            <a:spLocks noChangeArrowheads="1"/>
          </p:cNvSpPr>
          <p:nvPr/>
        </p:nvSpPr>
        <p:spPr bwMode="auto">
          <a:xfrm>
            <a:off x="5072063" y="4716463"/>
            <a:ext cx="1284287" cy="1273175"/>
          </a:xfrm>
          <a:prstGeom prst="ellipse">
            <a:avLst/>
          </a:prstGeom>
          <a:gradFill rotWithShape="1">
            <a:gsLst>
              <a:gs pos="0">
                <a:schemeClr val="accent2"/>
              </a:gs>
              <a:gs pos="100000">
                <a:srgbClr val="373749"/>
              </a:gs>
            </a:gsLst>
            <a:path path="shape">
              <a:fillToRect l="50000" t="50000" r="50000" b="50000"/>
            </a:path>
          </a:gradFill>
          <a:ln w="9525">
            <a:noFill/>
            <a:round/>
            <a:headEnd/>
            <a:tailEnd/>
          </a:ln>
        </p:spPr>
        <p:txBody>
          <a:bodyPr wrap="none" anchor="ctr"/>
          <a:lstStyle/>
          <a:p>
            <a:pPr algn="ctr">
              <a:buFont typeface="Arial" pitchFamily="34" charset="0"/>
              <a:buNone/>
            </a:pPr>
            <a:endParaRPr lang="zh-CN" altLang="zh-CN">
              <a:solidFill>
                <a:prstClr val="black"/>
              </a:solidFill>
              <a:latin typeface="Arial" pitchFamily="34" charset="0"/>
            </a:endParaRPr>
          </a:p>
        </p:txBody>
      </p:sp>
      <p:sp>
        <p:nvSpPr>
          <p:cNvPr id="90124" name="Text Box 14"/>
          <p:cNvSpPr txBox="1">
            <a:spLocks noChangeArrowheads="1"/>
          </p:cNvSpPr>
          <p:nvPr/>
        </p:nvSpPr>
        <p:spPr bwMode="auto">
          <a:xfrm>
            <a:off x="2721150" y="2482055"/>
            <a:ext cx="1351607" cy="1323439"/>
          </a:xfrm>
          <a:prstGeom prst="rect">
            <a:avLst/>
          </a:prstGeom>
          <a:noFill/>
          <a:ln w="9525">
            <a:noFill/>
            <a:miter lim="800000"/>
            <a:headEnd/>
            <a:tailEnd/>
          </a:ln>
        </p:spPr>
        <p:txBody>
          <a:bodyPr wrap="square">
            <a:spAutoFit/>
          </a:bodyPr>
          <a:lstStyle/>
          <a:p>
            <a:pPr>
              <a:buFont typeface="Arial" pitchFamily="34" charset="0"/>
              <a:buNone/>
            </a:pPr>
            <a:r>
              <a:rPr lang="zh-CN" altLang="en-US" sz="2000" b="1" dirty="0">
                <a:solidFill>
                  <a:srgbClr val="FF0000"/>
                </a:solidFill>
                <a:latin typeface="Arial" pitchFamily="34" charset="0"/>
              </a:rPr>
              <a:t>四、处罚</a:t>
            </a:r>
            <a:endParaRPr lang="en-US" altLang="zh-CN" sz="2000" b="1" dirty="0">
              <a:solidFill>
                <a:srgbClr val="FF0000"/>
              </a:solidFill>
              <a:latin typeface="Arial" pitchFamily="34" charset="0"/>
            </a:endParaRPr>
          </a:p>
          <a:p>
            <a:pPr>
              <a:buFont typeface="Arial" pitchFamily="34" charset="0"/>
              <a:buNone/>
            </a:pPr>
            <a:r>
              <a:rPr lang="zh-CN" altLang="en-US" sz="2000" b="1" dirty="0">
                <a:solidFill>
                  <a:srgbClr val="FF0000"/>
                </a:solidFill>
                <a:latin typeface="Arial" pitchFamily="34" charset="0"/>
              </a:rPr>
              <a:t>或结案，</a:t>
            </a:r>
            <a:r>
              <a:rPr lang="zh-CN" altLang="en-US" sz="2000" b="1" dirty="0" smtClean="0">
                <a:solidFill>
                  <a:srgbClr val="FF0000"/>
                </a:solidFill>
                <a:latin typeface="Arial" pitchFamily="34" charset="0"/>
              </a:rPr>
              <a:t>归档整改落实复核</a:t>
            </a:r>
            <a:endParaRPr lang="zh-CN" altLang="en-US" sz="2000" b="1" dirty="0">
              <a:solidFill>
                <a:srgbClr val="FF0000"/>
              </a:solidFill>
              <a:latin typeface="Arial" pitchFamily="34" charset="0"/>
            </a:endParaRPr>
          </a:p>
        </p:txBody>
      </p:sp>
      <p:sp>
        <p:nvSpPr>
          <p:cNvPr id="90125" name="Text Box 15"/>
          <p:cNvSpPr txBox="1">
            <a:spLocks noChangeArrowheads="1"/>
          </p:cNvSpPr>
          <p:nvPr/>
        </p:nvSpPr>
        <p:spPr bwMode="auto">
          <a:xfrm>
            <a:off x="6856413" y="2328863"/>
            <a:ext cx="1416050" cy="460375"/>
          </a:xfrm>
          <a:prstGeom prst="rect">
            <a:avLst/>
          </a:prstGeom>
          <a:noFill/>
          <a:ln w="9525">
            <a:noFill/>
            <a:miter lim="800000"/>
            <a:headEnd/>
            <a:tailEnd/>
          </a:ln>
        </p:spPr>
        <p:txBody>
          <a:bodyPr wrap="none">
            <a:spAutoFit/>
          </a:bodyPr>
          <a:lstStyle/>
          <a:p>
            <a:pPr algn="ctr">
              <a:buFont typeface="Arial" pitchFamily="34" charset="0"/>
              <a:buNone/>
            </a:pPr>
            <a:r>
              <a:rPr lang="zh-CN" altLang="en-US" sz="2400" b="1" dirty="0">
                <a:solidFill>
                  <a:prstClr val="white"/>
                </a:solidFill>
                <a:latin typeface="Verdana" pitchFamily="34" charset="0"/>
              </a:rPr>
              <a:t>一、计划</a:t>
            </a:r>
            <a:endParaRPr lang="en-US" altLang="zh-CN" sz="2400" b="1" dirty="0">
              <a:solidFill>
                <a:prstClr val="white"/>
              </a:solidFill>
              <a:latin typeface="Verdana" pitchFamily="34" charset="0"/>
            </a:endParaRPr>
          </a:p>
        </p:txBody>
      </p:sp>
      <p:sp>
        <p:nvSpPr>
          <p:cNvPr id="90126" name="Text Box 17"/>
          <p:cNvSpPr txBox="1">
            <a:spLocks noChangeArrowheads="1"/>
          </p:cNvSpPr>
          <p:nvPr/>
        </p:nvSpPr>
        <p:spPr bwMode="auto">
          <a:xfrm>
            <a:off x="5003113" y="4989796"/>
            <a:ext cx="1422185" cy="830997"/>
          </a:xfrm>
          <a:prstGeom prst="rect">
            <a:avLst/>
          </a:prstGeom>
          <a:noFill/>
          <a:ln w="9525">
            <a:noFill/>
            <a:miter lim="800000"/>
            <a:headEnd/>
            <a:tailEnd/>
          </a:ln>
        </p:spPr>
        <p:txBody>
          <a:bodyPr wrap="none">
            <a:spAutoFit/>
          </a:bodyPr>
          <a:lstStyle/>
          <a:p>
            <a:pPr algn="ctr">
              <a:buFont typeface="Arial" pitchFamily="34" charset="0"/>
              <a:buNone/>
            </a:pPr>
            <a:r>
              <a:rPr lang="zh-CN" altLang="en-US" sz="2400" b="1" dirty="0">
                <a:solidFill>
                  <a:prstClr val="white"/>
                </a:solidFill>
                <a:latin typeface="Verdana" pitchFamily="34" charset="0"/>
              </a:rPr>
              <a:t>二、现场</a:t>
            </a:r>
            <a:endParaRPr lang="en-US" altLang="zh-CN" sz="2400" b="1" dirty="0">
              <a:solidFill>
                <a:prstClr val="white"/>
              </a:solidFill>
              <a:latin typeface="Verdana" pitchFamily="34" charset="0"/>
            </a:endParaRPr>
          </a:p>
          <a:p>
            <a:pPr algn="ctr">
              <a:buFont typeface="Arial" pitchFamily="34" charset="0"/>
              <a:buNone/>
            </a:pPr>
            <a:r>
              <a:rPr lang="zh-CN" altLang="en-US" sz="2400" b="1" dirty="0">
                <a:solidFill>
                  <a:prstClr val="white"/>
                </a:solidFill>
                <a:latin typeface="Verdana" pitchFamily="34" charset="0"/>
              </a:rPr>
              <a:t>检查</a:t>
            </a:r>
            <a:endParaRPr lang="en-US" altLang="zh-CN" sz="2400" b="1" dirty="0">
              <a:solidFill>
                <a:prstClr val="white"/>
              </a:solidFill>
              <a:latin typeface="Verdana" pitchFamily="34" charset="0"/>
            </a:endParaRPr>
          </a:p>
        </p:txBody>
      </p:sp>
      <p:sp>
        <p:nvSpPr>
          <p:cNvPr id="90127" name="Text Box 17"/>
          <p:cNvSpPr txBox="1">
            <a:spLocks noChangeArrowheads="1"/>
          </p:cNvSpPr>
          <p:nvPr/>
        </p:nvSpPr>
        <p:spPr bwMode="auto">
          <a:xfrm>
            <a:off x="1200258" y="5287963"/>
            <a:ext cx="1422185" cy="738664"/>
          </a:xfrm>
          <a:prstGeom prst="rect">
            <a:avLst/>
          </a:prstGeom>
          <a:noFill/>
          <a:ln w="9525">
            <a:noFill/>
            <a:miter lim="800000"/>
            <a:headEnd/>
            <a:tailEnd/>
          </a:ln>
        </p:spPr>
        <p:txBody>
          <a:bodyPr wrap="none">
            <a:spAutoFit/>
          </a:bodyPr>
          <a:lstStyle/>
          <a:p>
            <a:pPr algn="ctr">
              <a:buFont typeface="Arial" pitchFamily="34" charset="0"/>
              <a:buNone/>
            </a:pPr>
            <a:r>
              <a:rPr lang="zh-CN" altLang="en-US" sz="2400" b="1" dirty="0">
                <a:solidFill>
                  <a:prstClr val="white"/>
                </a:solidFill>
                <a:latin typeface="Verdana" pitchFamily="34" charset="0"/>
              </a:rPr>
              <a:t>三、复核</a:t>
            </a:r>
            <a:endParaRPr lang="en-US" altLang="zh-CN" sz="2400" b="1" dirty="0">
              <a:solidFill>
                <a:prstClr val="white"/>
              </a:solidFill>
              <a:latin typeface="Verdana" pitchFamily="34" charset="0"/>
            </a:endParaRPr>
          </a:p>
          <a:p>
            <a:pPr algn="ctr">
              <a:buFont typeface="Arial" pitchFamily="34" charset="0"/>
              <a:buNone/>
            </a:pPr>
            <a:endParaRPr lang="zh-CN" altLang="en-US" b="1" dirty="0">
              <a:solidFill>
                <a:prstClr val="white"/>
              </a:solidFill>
              <a:latin typeface="Verdana" pitchFamily="34" charset="0"/>
            </a:endParaRPr>
          </a:p>
        </p:txBody>
      </p:sp>
      <p:pic>
        <p:nvPicPr>
          <p:cNvPr id="16" name="Picture 4" descr="jdbblue"/>
          <p:cNvPicPr>
            <a:picLocks noChangeAspect="1" noChangeArrowheads="1"/>
          </p:cNvPicPr>
          <p:nvPr/>
        </p:nvPicPr>
        <p:blipFill>
          <a:blip r:embed="rId3" cstate="print"/>
          <a:srcRect/>
          <a:stretch>
            <a:fillRect/>
          </a:stretch>
        </p:blipFill>
        <p:spPr bwMode="auto">
          <a:xfrm>
            <a:off x="251520" y="224644"/>
            <a:ext cx="936104" cy="936104"/>
          </a:xfrm>
          <a:prstGeom prst="rect">
            <a:avLst/>
          </a:prstGeom>
          <a:noFill/>
          <a:ln w="9525">
            <a:noFill/>
            <a:miter lim="800000"/>
            <a:headEnd/>
            <a:tailEnd/>
          </a:ln>
        </p:spPr>
      </p:pic>
      <p:sp>
        <p:nvSpPr>
          <p:cNvPr id="17" name="标题 2"/>
          <p:cNvSpPr txBox="1">
            <a:spLocks/>
          </p:cNvSpPr>
          <p:nvPr/>
        </p:nvSpPr>
        <p:spPr>
          <a:xfrm>
            <a:off x="1259632" y="274638"/>
            <a:ext cx="7272808" cy="666704"/>
          </a:xfrm>
          <a:prstGeom prst="rect">
            <a:avLst/>
          </a:prstGeom>
          <a:solidFill>
            <a:sysClr val="window" lastClr="FFFFFF"/>
          </a:solidFill>
          <a:ln w="55000" cap="flat" cmpd="thickThin" algn="ctr">
            <a:solidFill>
              <a:srgbClr val="DA1F28"/>
            </a:solidFill>
            <a:prstDash val="solid"/>
          </a:ln>
          <a:effectLst/>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lvl="0">
              <a:defRPr/>
            </a:pPr>
            <a:r>
              <a:rPr lang="zh-CN" altLang="en-US" sz="3600" dirty="0" smtClean="0">
                <a:solidFill>
                  <a:srgbClr val="FF0000"/>
                </a:solidFill>
                <a:latin typeface="黑体" panose="02010609060101010101" pitchFamily="49" charset="-122"/>
                <a:ea typeface="黑体" panose="02010609060101010101" pitchFamily="49" charset="-122"/>
              </a:rPr>
              <a:t>三、主要工作内容</a:t>
            </a:r>
            <a:r>
              <a:rPr lang="en-US" altLang="zh-CN" sz="3600" dirty="0" smtClean="0">
                <a:solidFill>
                  <a:srgbClr val="FF0000"/>
                </a:solidFill>
                <a:latin typeface="黑体" panose="02010609060101010101" pitchFamily="49" charset="-122"/>
                <a:ea typeface="黑体" panose="02010609060101010101" pitchFamily="49" charset="-122"/>
              </a:rPr>
              <a:t>-</a:t>
            </a:r>
            <a:r>
              <a:rPr lang="zh-CN" altLang="en-US" sz="3600" dirty="0" smtClean="0">
                <a:solidFill>
                  <a:srgbClr val="FF0000"/>
                </a:solidFill>
                <a:latin typeface="黑体" panose="02010609060101010101" pitchFamily="49" charset="-122"/>
                <a:ea typeface="黑体" panose="02010609060101010101" pitchFamily="49" charset="-122"/>
              </a:rPr>
              <a:t>协查</a:t>
            </a:r>
            <a:endParaRPr kumimoji="0" lang="zh-CN" altLang="en-US" sz="36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xmlns="" val="3801603681"/>
      </p:ext>
    </p:extLst>
  </p:cSld>
  <p:clrMapOvr>
    <a:masterClrMapping/>
  </p:clrMapOvr>
  <p:transition spd="slow" advTm="5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268760"/>
            <a:ext cx="8568952" cy="5328592"/>
          </a:xfrm>
        </p:spPr>
        <p:txBody>
          <a:bodyPr>
            <a:normAutofit/>
          </a:bodyPr>
          <a:lstStyle/>
          <a:p>
            <a:pPr>
              <a:buClr>
                <a:schemeClr val="accent2"/>
              </a:buClr>
              <a:buFont typeface="Wingdings" pitchFamily="2" charset="2"/>
              <a:buChar char="p"/>
            </a:pPr>
            <a:r>
              <a:rPr lang="zh-CN" altLang="en-US" sz="3900" b="1" dirty="0" smtClean="0">
                <a:solidFill>
                  <a:srgbClr val="FF0000"/>
                </a:solidFill>
              </a:rPr>
              <a:t>信息报告</a:t>
            </a:r>
          </a:p>
          <a:p>
            <a:pPr>
              <a:buClr>
                <a:schemeClr val="accent2"/>
              </a:buClr>
              <a:buFont typeface="Wingdings" panose="05000000000000000000" pitchFamily="2" charset="2"/>
              <a:buChar char="Ø"/>
            </a:pPr>
            <a:r>
              <a:rPr lang="zh-CN" altLang="en-US" sz="3500" b="1" dirty="0" smtClean="0">
                <a:latin typeface="仿宋" panose="02010609060101010101" pitchFamily="49" charset="-122"/>
                <a:ea typeface="仿宋" panose="02010609060101010101" pitchFamily="49" charset="-122"/>
              </a:rPr>
              <a:t>协管员定期进行巡查，按照技术规范的要求填写相关工作表，发现问题隐患及时报告。</a:t>
            </a:r>
            <a:endParaRPr lang="en-US" altLang="zh-CN" sz="3500" b="1" dirty="0" smtClean="0">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Ø"/>
            </a:pPr>
            <a:r>
              <a:rPr lang="zh-CN" altLang="en-US" sz="3500" b="1" dirty="0" smtClean="0">
                <a:solidFill>
                  <a:srgbClr val="0070C0"/>
                </a:solidFill>
                <a:latin typeface="仿宋" panose="02010609060101010101" pitchFamily="49" charset="-122"/>
                <a:ea typeface="仿宋" panose="02010609060101010101" pitchFamily="49" charset="-122"/>
              </a:rPr>
              <a:t>做好信息报告工作档案管理。</a:t>
            </a:r>
            <a:endParaRPr lang="en-US" altLang="zh-CN" sz="3500" b="1" dirty="0" smtClean="0">
              <a:solidFill>
                <a:srgbClr val="0070C0"/>
              </a:solidFill>
              <a:latin typeface="仿宋" panose="02010609060101010101" pitchFamily="49" charset="-122"/>
              <a:ea typeface="仿宋" panose="02010609060101010101" pitchFamily="49" charset="-122"/>
            </a:endParaRPr>
          </a:p>
          <a:p>
            <a:pPr>
              <a:buClr>
                <a:schemeClr val="accent2"/>
              </a:buClr>
              <a:buFont typeface="Wingdings" panose="05000000000000000000" pitchFamily="2" charset="2"/>
              <a:buChar char="Ø"/>
            </a:pPr>
            <a:r>
              <a:rPr lang="zh-CN" altLang="en-US" sz="3500" b="1" dirty="0" smtClean="0">
                <a:solidFill>
                  <a:srgbClr val="0070C0"/>
                </a:solidFill>
                <a:latin typeface="仿宋" panose="02010609060101010101" pitchFamily="49" charset="-122"/>
                <a:ea typeface="仿宋" panose="02010609060101010101" pitchFamily="49" charset="-122"/>
              </a:rPr>
              <a:t>按照有关管理规范要求，提供监督协管服务，及时做好相关工作记录，记录应齐全完整、真实准确、书写规范。</a:t>
            </a:r>
            <a:endParaRPr lang="zh-CN" altLang="en-US" sz="3500" b="1" dirty="0">
              <a:solidFill>
                <a:srgbClr val="0070C0"/>
              </a:solidFill>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信息报告</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1344971656"/>
      </p:ext>
    </p:extLst>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268760"/>
            <a:ext cx="8568952" cy="5328592"/>
          </a:xfrm>
        </p:spPr>
        <p:txBody>
          <a:bodyPr>
            <a:normAutofit lnSpcReduction="10000"/>
          </a:bodyPr>
          <a:lstStyle/>
          <a:p>
            <a:pPr>
              <a:buClr>
                <a:schemeClr val="accent2"/>
              </a:buClr>
              <a:buFont typeface="Wingdings" pitchFamily="2" charset="2"/>
              <a:buChar char="p"/>
            </a:pPr>
            <a:r>
              <a:rPr lang="zh-CN" altLang="en-US" sz="3900" b="1" dirty="0" smtClean="0">
                <a:solidFill>
                  <a:srgbClr val="FF0000"/>
                </a:solidFill>
              </a:rPr>
              <a:t>信息报告</a:t>
            </a:r>
            <a:endParaRPr lang="en-US" altLang="zh-CN" sz="3900" b="1" dirty="0" smtClean="0">
              <a:solidFill>
                <a:srgbClr val="FF0000"/>
              </a:solidFill>
            </a:endParaRPr>
          </a:p>
          <a:p>
            <a:pPr algn="ctr">
              <a:buClr>
                <a:schemeClr val="accent2"/>
              </a:buClr>
              <a:buNone/>
            </a:pPr>
            <a:r>
              <a:rPr lang="zh-CN" altLang="en-US" sz="2400" b="1" dirty="0" smtClean="0"/>
              <a:t>职业卫生监督协管巡查工作登记表</a:t>
            </a:r>
          </a:p>
          <a:p>
            <a:pPr>
              <a:buClr>
                <a:schemeClr val="accent2"/>
              </a:buClr>
              <a:buNone/>
            </a:pPr>
            <a:r>
              <a:rPr lang="zh-CN" altLang="en-US" sz="2400" b="1" dirty="0" smtClean="0">
                <a:solidFill>
                  <a:srgbClr val="FF0000"/>
                </a:solidFill>
              </a:rPr>
              <a:t>                       	</a:t>
            </a:r>
            <a:r>
              <a:rPr lang="zh-CN" altLang="en-US" sz="2400" b="1" dirty="0" smtClean="0"/>
              <a:t>                                 </a:t>
            </a:r>
            <a:r>
              <a:rPr lang="zh-CN" altLang="en-US" sz="2400" b="1" u="sng" dirty="0" smtClean="0"/>
              <a:t>         </a:t>
            </a:r>
            <a:r>
              <a:rPr lang="zh-CN" altLang="en-US" sz="2400" b="1" dirty="0" smtClean="0"/>
              <a:t>年度</a:t>
            </a:r>
            <a:endParaRPr lang="en-US" altLang="zh-CN" sz="2400" b="1" dirty="0" smtClean="0"/>
          </a:p>
          <a:p>
            <a:pPr>
              <a:buClr>
                <a:schemeClr val="accent2"/>
              </a:buClr>
              <a:buNone/>
            </a:pPr>
            <a:endParaRPr lang="en-US" altLang="zh-CN" sz="2400" b="1" dirty="0" smtClean="0"/>
          </a:p>
          <a:p>
            <a:pPr>
              <a:buClr>
                <a:schemeClr val="accent2"/>
              </a:buClr>
              <a:buNone/>
            </a:pPr>
            <a:endParaRPr lang="en-US" altLang="zh-CN" sz="2400" b="1" dirty="0" smtClean="0"/>
          </a:p>
          <a:p>
            <a:pPr>
              <a:buClr>
                <a:schemeClr val="accent2"/>
              </a:buClr>
              <a:buNone/>
            </a:pPr>
            <a:endParaRPr lang="en-US" altLang="zh-CN" sz="2400" b="1" dirty="0" smtClean="0"/>
          </a:p>
          <a:p>
            <a:pPr>
              <a:buClr>
                <a:schemeClr val="accent2"/>
              </a:buClr>
              <a:buNone/>
            </a:pPr>
            <a:endParaRPr lang="en-US" altLang="zh-CN" sz="2400" b="1" dirty="0" smtClean="0"/>
          </a:p>
          <a:p>
            <a:pPr>
              <a:buClr>
                <a:schemeClr val="accent2"/>
              </a:buClr>
              <a:buNone/>
            </a:pPr>
            <a:endParaRPr lang="en-US" altLang="zh-CN" sz="2400" b="1" dirty="0" smtClean="0"/>
          </a:p>
          <a:p>
            <a:pPr>
              <a:buClr>
                <a:schemeClr val="accent2"/>
              </a:buClr>
              <a:buNone/>
            </a:pPr>
            <a:endParaRPr lang="en-US" altLang="zh-CN" sz="2400" b="1" dirty="0" smtClean="0"/>
          </a:p>
          <a:p>
            <a:pPr>
              <a:buClr>
                <a:schemeClr val="accent2"/>
              </a:buClr>
              <a:buNone/>
            </a:pPr>
            <a:endParaRPr lang="en-US" altLang="zh-CN" sz="2400" b="1" dirty="0" smtClean="0"/>
          </a:p>
          <a:p>
            <a:pPr>
              <a:buClr>
                <a:schemeClr val="accent2"/>
              </a:buClr>
              <a:buNone/>
            </a:pPr>
            <a:endParaRPr lang="en-US" altLang="zh-CN" sz="2000" b="1" dirty="0" smtClean="0"/>
          </a:p>
          <a:p>
            <a:pPr>
              <a:buClr>
                <a:schemeClr val="accent2"/>
              </a:buClr>
              <a:buNone/>
            </a:pPr>
            <a:r>
              <a:rPr lang="zh-CN" altLang="en-US" sz="2000" b="1" dirty="0" smtClean="0"/>
              <a:t>注：此表为协管巡查工作登记表，根据</a:t>
            </a:r>
            <a:r>
              <a:rPr lang="zh-CN" altLang="en-US" sz="2000" b="1" dirty="0" smtClean="0">
                <a:solidFill>
                  <a:srgbClr val="FF0000"/>
                </a:solidFill>
              </a:rPr>
              <a:t>个案信息表汇总</a:t>
            </a:r>
            <a:r>
              <a:rPr lang="zh-CN" altLang="en-US" sz="2000" b="1" dirty="0" smtClean="0"/>
              <a:t>形成。备注栏填写发现问题后的处置方式（如</a:t>
            </a:r>
            <a:r>
              <a:rPr lang="zh-CN" altLang="en-US" sz="2000" b="1" dirty="0" smtClean="0">
                <a:solidFill>
                  <a:srgbClr val="FF0000"/>
                </a:solidFill>
              </a:rPr>
              <a:t>报告卫生监督执法机构或协助查处违法行为</a:t>
            </a:r>
            <a:r>
              <a:rPr lang="zh-CN" altLang="en-US" sz="2000" b="1" dirty="0" smtClean="0"/>
              <a:t>等内容）。</a:t>
            </a:r>
          </a:p>
          <a:p>
            <a:pPr>
              <a:buClr>
                <a:schemeClr val="accent2"/>
              </a:buClr>
              <a:buNone/>
            </a:pPr>
            <a:endParaRPr lang="zh-CN" altLang="en-US" sz="2400" b="1" dirty="0" smtClean="0">
              <a:solidFill>
                <a:srgbClr val="FF0000"/>
              </a:solidFill>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信息报告</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graphicFrame>
        <p:nvGraphicFramePr>
          <p:cNvPr id="6" name="表格 5"/>
          <p:cNvGraphicFramePr>
            <a:graphicFrameLocks noGrp="1"/>
          </p:cNvGraphicFramePr>
          <p:nvPr/>
        </p:nvGraphicFramePr>
        <p:xfrm>
          <a:off x="539552" y="2708920"/>
          <a:ext cx="8136906" cy="2657088"/>
        </p:xfrm>
        <a:graphic>
          <a:graphicData uri="http://schemas.openxmlformats.org/drawingml/2006/table">
            <a:tbl>
              <a:tblPr firstRow="1" bandRow="1">
                <a:tableStyleId>{5C22544A-7EE6-4342-B048-85BDC9FD1C3A}</a:tableStyleId>
              </a:tblPr>
              <a:tblGrid>
                <a:gridCol w="792088"/>
                <a:gridCol w="1920214"/>
                <a:gridCol w="1824202"/>
                <a:gridCol w="1296144"/>
                <a:gridCol w="948107"/>
                <a:gridCol w="1356151"/>
              </a:tblGrid>
              <a:tr h="442848">
                <a:tc>
                  <a:txBody>
                    <a:bodyPr/>
                    <a:lstStyle/>
                    <a:p>
                      <a:pPr marR="66675" algn="ctr">
                        <a:lnSpc>
                          <a:spcPts val="2800"/>
                        </a:lnSpc>
                        <a:spcAft>
                          <a:spcPts val="0"/>
                        </a:spcAft>
                      </a:pPr>
                      <a:r>
                        <a:rPr lang="zh-CN" sz="1800" kern="100" dirty="0">
                          <a:latin typeface="Calibri"/>
                          <a:ea typeface="宋体"/>
                          <a:cs typeface="Times New Roman"/>
                        </a:rPr>
                        <a:t>序号</a:t>
                      </a:r>
                    </a:p>
                  </a:txBody>
                  <a:tcPr marL="68580" marR="68580" marT="0" marB="0" anchor="ctr"/>
                </a:tc>
                <a:tc>
                  <a:txBody>
                    <a:bodyPr/>
                    <a:lstStyle/>
                    <a:p>
                      <a:pPr marR="66675" algn="ctr">
                        <a:lnSpc>
                          <a:spcPts val="2800"/>
                        </a:lnSpc>
                        <a:spcAft>
                          <a:spcPts val="0"/>
                        </a:spcAft>
                      </a:pPr>
                      <a:r>
                        <a:rPr lang="zh-CN" sz="1800" kern="100" dirty="0">
                          <a:latin typeface="Calibri"/>
                          <a:ea typeface="宋体"/>
                          <a:cs typeface="Times New Roman"/>
                        </a:rPr>
                        <a:t>巡查地点与内容</a:t>
                      </a:r>
                    </a:p>
                  </a:txBody>
                  <a:tcPr marL="68580" marR="68580" marT="0" marB="0" anchor="ctr"/>
                </a:tc>
                <a:tc>
                  <a:txBody>
                    <a:bodyPr/>
                    <a:lstStyle/>
                    <a:p>
                      <a:pPr marR="66675" algn="ctr">
                        <a:lnSpc>
                          <a:spcPts val="2800"/>
                        </a:lnSpc>
                        <a:spcAft>
                          <a:spcPts val="0"/>
                        </a:spcAft>
                      </a:pPr>
                      <a:r>
                        <a:rPr lang="zh-CN" sz="1800" kern="100" dirty="0">
                          <a:latin typeface="Calibri"/>
                          <a:ea typeface="宋体"/>
                          <a:cs typeface="Times New Roman"/>
                        </a:rPr>
                        <a:t>发现的主要问题</a:t>
                      </a:r>
                    </a:p>
                  </a:txBody>
                  <a:tcPr marL="68580" marR="68580" marT="0" marB="0" anchor="ctr"/>
                </a:tc>
                <a:tc>
                  <a:txBody>
                    <a:bodyPr/>
                    <a:lstStyle/>
                    <a:p>
                      <a:pPr marR="66675" algn="just">
                        <a:lnSpc>
                          <a:spcPts val="2800"/>
                        </a:lnSpc>
                        <a:spcAft>
                          <a:spcPts val="0"/>
                        </a:spcAft>
                      </a:pPr>
                      <a:r>
                        <a:rPr lang="zh-CN" sz="1800" kern="100" dirty="0">
                          <a:latin typeface="Calibri"/>
                          <a:ea typeface="宋体"/>
                          <a:cs typeface="Times New Roman"/>
                        </a:rPr>
                        <a:t>巡查日期</a:t>
                      </a:r>
                    </a:p>
                  </a:txBody>
                  <a:tcPr marL="68580" marR="68580" marT="0" marB="0" anchor="ctr"/>
                </a:tc>
                <a:tc>
                  <a:txBody>
                    <a:bodyPr/>
                    <a:lstStyle/>
                    <a:p>
                      <a:pPr marR="66675" algn="ctr">
                        <a:lnSpc>
                          <a:spcPts val="2800"/>
                        </a:lnSpc>
                        <a:spcAft>
                          <a:spcPts val="0"/>
                        </a:spcAft>
                      </a:pPr>
                      <a:r>
                        <a:rPr lang="zh-CN" sz="1800" kern="100" dirty="0">
                          <a:latin typeface="Calibri"/>
                          <a:ea typeface="宋体"/>
                          <a:cs typeface="Times New Roman"/>
                        </a:rPr>
                        <a:t>巡查人</a:t>
                      </a:r>
                    </a:p>
                  </a:txBody>
                  <a:tcPr marL="68580" marR="68580" marT="0" marB="0" anchor="ctr"/>
                </a:tc>
                <a:tc>
                  <a:txBody>
                    <a:bodyPr/>
                    <a:lstStyle/>
                    <a:p>
                      <a:pPr marR="66675" algn="ctr">
                        <a:lnSpc>
                          <a:spcPts val="2800"/>
                        </a:lnSpc>
                        <a:spcAft>
                          <a:spcPts val="0"/>
                        </a:spcAft>
                      </a:pPr>
                      <a:r>
                        <a:rPr lang="zh-CN" sz="1800" kern="100" dirty="0">
                          <a:latin typeface="Calibri"/>
                          <a:ea typeface="宋体"/>
                          <a:cs typeface="Times New Roman"/>
                        </a:rPr>
                        <a:t>备注</a:t>
                      </a:r>
                    </a:p>
                  </a:txBody>
                  <a:tcPr marL="68580" marR="68580" marT="0" marB="0" anchor="ctr"/>
                </a:tc>
              </a:tr>
              <a:tr h="442848">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442848">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r h="442848">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r h="442848">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r h="442848">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bl>
          </a:graphicData>
        </a:graphic>
      </p:graphicFrame>
    </p:spTree>
    <p:extLst>
      <p:ext uri="{BB962C8B-B14F-4D97-AF65-F5344CB8AC3E}">
        <p14:creationId xmlns:p14="http://schemas.microsoft.com/office/powerpoint/2010/main" xmlns="" val="1344971656"/>
      </p:ext>
    </p:extLst>
  </p:cSld>
  <p:clrMapOvr>
    <a:masterClrMapping/>
  </p:clrMapOvr>
  <p:transition>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268760"/>
            <a:ext cx="8568952" cy="5328592"/>
          </a:xfrm>
        </p:spPr>
        <p:txBody>
          <a:bodyPr>
            <a:normAutofit/>
          </a:bodyPr>
          <a:lstStyle/>
          <a:p>
            <a:pPr>
              <a:buClr>
                <a:schemeClr val="accent2"/>
              </a:buClr>
              <a:buFont typeface="Wingdings" pitchFamily="2" charset="2"/>
              <a:buChar char="p"/>
            </a:pPr>
            <a:r>
              <a:rPr lang="zh-CN" altLang="en-US" sz="3900" b="1" dirty="0" smtClean="0">
                <a:solidFill>
                  <a:srgbClr val="FF0000"/>
                </a:solidFill>
              </a:rPr>
              <a:t>其他工作</a:t>
            </a:r>
          </a:p>
          <a:p>
            <a:pPr>
              <a:buClr>
                <a:schemeClr val="accent2"/>
              </a:buClr>
              <a:buFont typeface="Wingdings" panose="05000000000000000000" pitchFamily="2" charset="2"/>
              <a:buChar char="Ø"/>
            </a:pPr>
            <a:r>
              <a:rPr lang="zh-CN" altLang="en-US" sz="3500" b="1" dirty="0" smtClean="0">
                <a:latin typeface="仿宋" panose="02010609060101010101" pitchFamily="49" charset="-122"/>
                <a:ea typeface="仿宋" panose="02010609060101010101" pitchFamily="49" charset="-122"/>
              </a:rPr>
              <a:t>完成卫生监督执法机构布置的其他工作。如国家、省布置的重点执法专项检查、专项整治、职业病危害调查、监督执法调研等。</a:t>
            </a:r>
            <a:endParaRPr lang="zh-CN" altLang="en-US" sz="3500" b="1" dirty="0">
              <a:solidFill>
                <a:srgbClr val="0070C0"/>
              </a:solidFill>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其他工作</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1344971656"/>
      </p:ext>
    </p:extLst>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160748"/>
            <a:ext cx="8640960" cy="5436604"/>
          </a:xfrm>
        </p:spPr>
        <p:txBody>
          <a:bodyPr>
            <a:normAutofit/>
          </a:bodyPr>
          <a:lstStyle/>
          <a:p>
            <a:pPr marL="109728" indent="0">
              <a:buClr>
                <a:schemeClr val="accent2"/>
              </a:buClr>
              <a:buNone/>
            </a:pPr>
            <a:endParaRPr lang="en-US" altLang="zh-CN" sz="2600" b="1" dirty="0" smtClean="0">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smtClean="0">
                <a:solidFill>
                  <a:srgbClr val="FF0000"/>
                </a:solidFill>
                <a:latin typeface="+mj-ea"/>
                <a:ea typeface="+mj-ea"/>
              </a:rPr>
              <a:t>三、主要工作内容</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其他工作</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
        <p:nvSpPr>
          <p:cNvPr id="6" name="右箭头标注 5"/>
          <p:cNvSpPr>
            <a:spLocks noChangeArrowheads="1"/>
          </p:cNvSpPr>
          <p:nvPr/>
        </p:nvSpPr>
        <p:spPr bwMode="auto">
          <a:xfrm>
            <a:off x="642938" y="1509713"/>
            <a:ext cx="3785046" cy="3844925"/>
          </a:xfrm>
          <a:prstGeom prst="rightArrowCallout">
            <a:avLst>
              <a:gd name="adj1" fmla="val 34648"/>
              <a:gd name="adj2" fmla="val 36259"/>
              <a:gd name="adj3" fmla="val 30362"/>
              <a:gd name="adj4" fmla="val 64972"/>
            </a:avLst>
          </a:prstGeom>
          <a:solidFill>
            <a:srgbClr val="CCECFF"/>
          </a:solidFill>
          <a:ln w="25400">
            <a:solidFill>
              <a:srgbClr val="89A4A7"/>
            </a:solidFill>
            <a:miter lim="800000"/>
            <a:headEnd/>
            <a:tailEnd/>
          </a:ln>
        </p:spPr>
        <p:txBody>
          <a:bodyPr anchor="ctr"/>
          <a:lstStyle/>
          <a:p>
            <a:pPr algn="just">
              <a:lnSpc>
                <a:spcPct val="150000"/>
              </a:lnSpc>
              <a:buFont typeface="Arial" pitchFamily="34" charset="0"/>
              <a:buNone/>
            </a:pPr>
            <a:r>
              <a:rPr lang="zh-CN" altLang="zh-CN" sz="3200" b="1" dirty="0">
                <a:solidFill>
                  <a:srgbClr val="000000"/>
                </a:solidFill>
                <a:latin typeface="楷体" pitchFamily="49" charset="-122"/>
                <a:ea typeface="楷体" pitchFamily="49" charset="-122"/>
              </a:rPr>
              <a:t>开展职业病</a:t>
            </a:r>
            <a:endParaRPr lang="en-US" altLang="zh-CN" sz="3200" b="1" dirty="0">
              <a:solidFill>
                <a:srgbClr val="000000"/>
              </a:solidFill>
              <a:latin typeface="楷体" pitchFamily="49" charset="-122"/>
              <a:ea typeface="楷体" pitchFamily="49" charset="-122"/>
            </a:endParaRPr>
          </a:p>
          <a:p>
            <a:pPr algn="just">
              <a:lnSpc>
                <a:spcPct val="150000"/>
              </a:lnSpc>
              <a:buFont typeface="Arial" pitchFamily="34" charset="0"/>
              <a:buNone/>
            </a:pPr>
            <a:r>
              <a:rPr lang="zh-CN" altLang="zh-CN" sz="3200" b="1" dirty="0">
                <a:solidFill>
                  <a:srgbClr val="000000"/>
                </a:solidFill>
                <a:latin typeface="楷体" pitchFamily="49" charset="-122"/>
                <a:ea typeface="楷体" pitchFamily="49" charset="-122"/>
              </a:rPr>
              <a:t>危害调查</a:t>
            </a:r>
          </a:p>
        </p:txBody>
      </p:sp>
      <p:sp>
        <p:nvSpPr>
          <p:cNvPr id="7" name="折角形 6"/>
          <p:cNvSpPr>
            <a:spLocks noChangeArrowheads="1"/>
          </p:cNvSpPr>
          <p:nvPr/>
        </p:nvSpPr>
        <p:spPr bwMode="auto">
          <a:xfrm>
            <a:off x="4592638" y="1489587"/>
            <a:ext cx="3292475" cy="3865051"/>
          </a:xfrm>
          <a:prstGeom prst="foldedCorner">
            <a:avLst>
              <a:gd name="adj" fmla="val 24037"/>
            </a:avLst>
          </a:prstGeom>
          <a:solidFill>
            <a:srgbClr val="CCECFF"/>
          </a:solidFill>
          <a:ln w="25400">
            <a:solidFill>
              <a:srgbClr val="89A4A7"/>
            </a:solidFill>
            <a:round/>
            <a:headEnd/>
            <a:tailEnd/>
          </a:ln>
        </p:spPr>
        <p:txBody>
          <a:bodyPr lIns="180000" tIns="216000" rIns="180000" anchor="ctr"/>
          <a:lstStyle/>
          <a:p>
            <a:pPr algn="just">
              <a:lnSpc>
                <a:spcPct val="130000"/>
              </a:lnSpc>
              <a:buFont typeface="Arial" pitchFamily="34" charset="0"/>
              <a:buNone/>
            </a:pPr>
            <a:r>
              <a:rPr lang="zh-CN" altLang="zh-CN" sz="3200" b="1" dirty="0">
                <a:solidFill>
                  <a:srgbClr val="000000"/>
                </a:solidFill>
                <a:latin typeface="楷体" pitchFamily="49" charset="-122"/>
                <a:ea typeface="楷体" pitchFamily="49" charset="-122"/>
              </a:rPr>
              <a:t>掌握接触职业病危害</a:t>
            </a:r>
            <a:r>
              <a:rPr lang="zh-CN" altLang="zh-CN" sz="3200" b="1" dirty="0">
                <a:solidFill>
                  <a:srgbClr val="C00000"/>
                </a:solidFill>
                <a:latin typeface="楷体" pitchFamily="49" charset="-122"/>
                <a:ea typeface="楷体" pitchFamily="49" charset="-122"/>
              </a:rPr>
              <a:t>人数、行业</a:t>
            </a:r>
            <a:r>
              <a:rPr lang="en-US" altLang="zh-CN" sz="3200" b="1" dirty="0">
                <a:solidFill>
                  <a:srgbClr val="C00000"/>
                </a:solidFill>
                <a:latin typeface="楷体" pitchFamily="49" charset="-122"/>
                <a:ea typeface="楷体" pitchFamily="49" charset="-122"/>
              </a:rPr>
              <a:t>,</a:t>
            </a:r>
            <a:r>
              <a:rPr lang="zh-CN" altLang="en-US" sz="3200" b="1" dirty="0">
                <a:solidFill>
                  <a:srgbClr val="C00000"/>
                </a:solidFill>
                <a:latin typeface="楷体" pitchFamily="49" charset="-122"/>
                <a:ea typeface="楷体" pitchFamily="49" charset="-122"/>
              </a:rPr>
              <a:t>企业，场所</a:t>
            </a:r>
            <a:r>
              <a:rPr lang="zh-CN" altLang="zh-CN" sz="3200" b="1" dirty="0">
                <a:solidFill>
                  <a:srgbClr val="000000"/>
                </a:solidFill>
                <a:latin typeface="楷体" pitchFamily="49" charset="-122"/>
                <a:ea typeface="楷体" pitchFamily="49" charset="-122"/>
              </a:rPr>
              <a:t>分布等。</a:t>
            </a:r>
          </a:p>
        </p:txBody>
      </p:sp>
    </p:spTree>
    <p:extLst>
      <p:ext uri="{BB962C8B-B14F-4D97-AF65-F5344CB8AC3E}">
        <p14:creationId xmlns:p14="http://schemas.microsoft.com/office/powerpoint/2010/main" xmlns="" val="596518522"/>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340768"/>
            <a:ext cx="8892480" cy="5328592"/>
          </a:xfrm>
        </p:spPr>
        <p:txBody>
          <a:bodyPr>
            <a:noAutofit/>
          </a:bodyPr>
          <a:lstStyle/>
          <a:p>
            <a:pPr>
              <a:buFont typeface="Wingdings" pitchFamily="2" charset="2"/>
              <a:buChar char="Ø"/>
            </a:pPr>
            <a:r>
              <a:rPr lang="en-US" altLang="zh-CN" sz="2800" b="1" dirty="0" smtClean="0">
                <a:solidFill>
                  <a:srgbClr val="002060"/>
                </a:solidFill>
                <a:latin typeface="仿宋" pitchFamily="49" charset="-122"/>
                <a:ea typeface="仿宋" pitchFamily="49" charset="-122"/>
              </a:rPr>
              <a:t>《</a:t>
            </a:r>
            <a:r>
              <a:rPr lang="zh-CN" altLang="en-US" sz="2800" b="1" dirty="0">
                <a:solidFill>
                  <a:srgbClr val="002060"/>
                </a:solidFill>
                <a:latin typeface="仿宋" pitchFamily="49" charset="-122"/>
                <a:ea typeface="仿宋" pitchFamily="49" charset="-122"/>
              </a:rPr>
              <a:t>卫生部关于做好卫生监督协管服务工作的指导意见</a:t>
            </a:r>
            <a:r>
              <a:rPr lang="en-US" altLang="zh-CN" sz="2800" b="1" dirty="0" smtClean="0">
                <a:solidFill>
                  <a:srgbClr val="002060"/>
                </a:solidFill>
                <a:latin typeface="仿宋" pitchFamily="49" charset="-122"/>
                <a:ea typeface="仿宋" pitchFamily="49" charset="-122"/>
              </a:rPr>
              <a:t>》</a:t>
            </a:r>
            <a:r>
              <a:rPr lang="zh-CN" altLang="en-US" sz="2800" b="1" dirty="0" smtClean="0">
                <a:solidFill>
                  <a:srgbClr val="002060"/>
                </a:solidFill>
                <a:latin typeface="仿宋" pitchFamily="49" charset="-122"/>
                <a:ea typeface="仿宋" pitchFamily="49" charset="-122"/>
              </a:rPr>
              <a:t>（</a:t>
            </a:r>
            <a:r>
              <a:rPr lang="zh-CN" altLang="en-US" sz="2800" b="1" dirty="0">
                <a:solidFill>
                  <a:srgbClr val="002060"/>
                </a:solidFill>
                <a:latin typeface="仿宋" pitchFamily="49" charset="-122"/>
                <a:ea typeface="仿宋" pitchFamily="49" charset="-122"/>
              </a:rPr>
              <a:t>卫监督发</a:t>
            </a:r>
            <a:r>
              <a:rPr lang="en-US" altLang="zh-CN" sz="2800" b="1" dirty="0">
                <a:solidFill>
                  <a:srgbClr val="002060"/>
                </a:solidFill>
                <a:latin typeface="仿宋" pitchFamily="49" charset="-122"/>
                <a:ea typeface="仿宋" pitchFamily="49" charset="-122"/>
              </a:rPr>
              <a:t>〔2011〕82</a:t>
            </a:r>
            <a:r>
              <a:rPr lang="zh-CN" altLang="en-US" sz="2800" b="1" dirty="0" smtClean="0">
                <a:solidFill>
                  <a:srgbClr val="002060"/>
                </a:solidFill>
                <a:latin typeface="仿宋" pitchFamily="49" charset="-122"/>
                <a:ea typeface="仿宋" pitchFamily="49" charset="-122"/>
              </a:rPr>
              <a:t>号）、</a:t>
            </a:r>
            <a:r>
              <a:rPr lang="en-US" altLang="zh-CN" sz="2800" b="1" dirty="0" smtClean="0">
                <a:solidFill>
                  <a:srgbClr val="002060"/>
                </a:solidFill>
                <a:latin typeface="仿宋" pitchFamily="49" charset="-122"/>
                <a:ea typeface="仿宋" pitchFamily="49" charset="-122"/>
              </a:rPr>
              <a:t> </a:t>
            </a:r>
            <a:r>
              <a:rPr lang="en-US" altLang="zh-CN" sz="2800" b="1" dirty="0">
                <a:solidFill>
                  <a:srgbClr val="002060"/>
                </a:solidFill>
                <a:latin typeface="仿宋" pitchFamily="49" charset="-122"/>
                <a:ea typeface="仿宋" pitchFamily="49" charset="-122"/>
              </a:rPr>
              <a:t>《</a:t>
            </a:r>
            <a:r>
              <a:rPr lang="zh-CN" altLang="en-US" sz="2800" b="1" dirty="0">
                <a:solidFill>
                  <a:srgbClr val="002060"/>
                </a:solidFill>
                <a:latin typeface="仿宋" pitchFamily="49" charset="-122"/>
                <a:ea typeface="仿宋" pitchFamily="49" charset="-122"/>
              </a:rPr>
              <a:t>卫生部关于印发国家基本公共卫生服务规范（</a:t>
            </a:r>
            <a:r>
              <a:rPr lang="en-US" altLang="zh-CN" sz="2800" b="1" dirty="0">
                <a:solidFill>
                  <a:srgbClr val="002060"/>
                </a:solidFill>
                <a:latin typeface="仿宋" pitchFamily="49" charset="-122"/>
                <a:ea typeface="仿宋" pitchFamily="49" charset="-122"/>
              </a:rPr>
              <a:t>2011</a:t>
            </a:r>
            <a:r>
              <a:rPr lang="zh-CN" altLang="en-US" sz="2800" b="1" dirty="0">
                <a:solidFill>
                  <a:srgbClr val="002060"/>
                </a:solidFill>
                <a:latin typeface="仿宋" pitchFamily="49" charset="-122"/>
                <a:ea typeface="仿宋" pitchFamily="49" charset="-122"/>
              </a:rPr>
              <a:t>版）的通知</a:t>
            </a:r>
            <a:r>
              <a:rPr lang="en-US" altLang="zh-CN" sz="2800" b="1" dirty="0">
                <a:solidFill>
                  <a:srgbClr val="002060"/>
                </a:solidFill>
                <a:latin typeface="仿宋" pitchFamily="49" charset="-122"/>
                <a:ea typeface="仿宋" pitchFamily="49" charset="-122"/>
              </a:rPr>
              <a:t>》</a:t>
            </a:r>
            <a:r>
              <a:rPr lang="zh-CN" altLang="en-US" sz="2800" b="1" dirty="0">
                <a:solidFill>
                  <a:srgbClr val="002060"/>
                </a:solidFill>
                <a:latin typeface="仿宋" pitchFamily="49" charset="-122"/>
                <a:ea typeface="仿宋" pitchFamily="49" charset="-122"/>
              </a:rPr>
              <a:t>（卫妇社发</a:t>
            </a:r>
            <a:r>
              <a:rPr lang="en-US" altLang="zh-CN" sz="2800" b="1" dirty="0">
                <a:solidFill>
                  <a:srgbClr val="002060"/>
                </a:solidFill>
                <a:latin typeface="仿宋" pitchFamily="49" charset="-122"/>
                <a:ea typeface="仿宋" pitchFamily="49" charset="-122"/>
              </a:rPr>
              <a:t>〔2011〕38</a:t>
            </a:r>
            <a:r>
              <a:rPr lang="zh-CN" altLang="en-US" sz="2800" b="1" dirty="0">
                <a:solidFill>
                  <a:srgbClr val="002060"/>
                </a:solidFill>
                <a:latin typeface="仿宋" pitchFamily="49" charset="-122"/>
                <a:ea typeface="仿宋" pitchFamily="49" charset="-122"/>
              </a:rPr>
              <a:t>号</a:t>
            </a:r>
            <a:r>
              <a:rPr lang="zh-CN" altLang="en-US" sz="2800" b="1" dirty="0" smtClean="0">
                <a:solidFill>
                  <a:srgbClr val="002060"/>
                </a:solidFill>
                <a:latin typeface="仿宋" pitchFamily="49" charset="-122"/>
                <a:ea typeface="仿宋" pitchFamily="49" charset="-122"/>
              </a:rPr>
              <a:t>）</a:t>
            </a:r>
            <a:endParaRPr lang="en-US" altLang="zh-CN" sz="2800" b="1" dirty="0" smtClean="0">
              <a:solidFill>
                <a:srgbClr val="002060"/>
              </a:solidFill>
              <a:latin typeface="仿宋" pitchFamily="49" charset="-122"/>
              <a:ea typeface="仿宋" pitchFamily="49" charset="-122"/>
            </a:endParaRPr>
          </a:p>
          <a:p>
            <a:pPr>
              <a:buFont typeface="Wingdings" pitchFamily="2" charset="2"/>
              <a:buChar char="Ø"/>
            </a:pPr>
            <a:r>
              <a:rPr lang="zh-CN" altLang="en-US" sz="2800" b="1" dirty="0">
                <a:solidFill>
                  <a:srgbClr val="FF0000"/>
                </a:solidFill>
                <a:latin typeface="仿宋" pitchFamily="49" charset="-122"/>
                <a:ea typeface="仿宋" pitchFamily="49" charset="-122"/>
              </a:rPr>
              <a:t>卫生监督</a:t>
            </a:r>
            <a:r>
              <a:rPr lang="zh-CN" altLang="en-US" sz="2800" b="1" dirty="0" smtClean="0">
                <a:solidFill>
                  <a:srgbClr val="FF0000"/>
                </a:solidFill>
                <a:latin typeface="仿宋" pitchFamily="49" charset="-122"/>
                <a:ea typeface="仿宋" pitchFamily="49" charset="-122"/>
              </a:rPr>
              <a:t>协管：</a:t>
            </a:r>
            <a:r>
              <a:rPr lang="zh-CN" altLang="en-US" sz="2800" b="1" dirty="0" smtClean="0">
                <a:solidFill>
                  <a:srgbClr val="002060"/>
                </a:solidFill>
                <a:latin typeface="仿宋" pitchFamily="49" charset="-122"/>
                <a:ea typeface="仿宋" pitchFamily="49" charset="-122"/>
              </a:rPr>
              <a:t>是</a:t>
            </a:r>
            <a:r>
              <a:rPr lang="zh-CN" altLang="en-US" sz="2800" b="1" dirty="0">
                <a:solidFill>
                  <a:srgbClr val="002060"/>
                </a:solidFill>
                <a:latin typeface="仿宋" pitchFamily="49" charset="-122"/>
                <a:ea typeface="仿宋" pitchFamily="49" charset="-122"/>
              </a:rPr>
              <a:t>指乡镇卫生院、村卫生室及社区卫生服务中心（站）等基层医疗卫生机构，</a:t>
            </a:r>
            <a:r>
              <a:rPr lang="zh-CN" altLang="en-US" sz="2800" b="1" dirty="0" smtClean="0">
                <a:solidFill>
                  <a:srgbClr val="002060"/>
                </a:solidFill>
                <a:latin typeface="仿宋" pitchFamily="49" charset="-122"/>
                <a:ea typeface="仿宋" pitchFamily="49" charset="-122"/>
              </a:rPr>
              <a:t>协助县（</a:t>
            </a:r>
            <a:r>
              <a:rPr lang="zh-CN" altLang="en-US" sz="2800" b="1" dirty="0">
                <a:solidFill>
                  <a:srgbClr val="002060"/>
                </a:solidFill>
                <a:latin typeface="仿宋" pitchFamily="49" charset="-122"/>
                <a:ea typeface="仿宋" pitchFamily="49" charset="-122"/>
              </a:rPr>
              <a:t>区</a:t>
            </a:r>
            <a:r>
              <a:rPr lang="zh-CN" altLang="en-US" sz="2800" b="1" dirty="0" smtClean="0">
                <a:solidFill>
                  <a:srgbClr val="002060"/>
                </a:solidFill>
                <a:latin typeface="仿宋" pitchFamily="49" charset="-122"/>
                <a:ea typeface="仿宋" pitchFamily="49" charset="-122"/>
              </a:rPr>
              <a:t>）</a:t>
            </a:r>
            <a:r>
              <a:rPr lang="zh-CN" altLang="en-US" sz="2800" b="1" dirty="0">
                <a:solidFill>
                  <a:srgbClr val="002060"/>
                </a:solidFill>
                <a:latin typeface="仿宋" pitchFamily="49" charset="-122"/>
                <a:ea typeface="仿宋" pitchFamily="49" charset="-122"/>
              </a:rPr>
              <a:t>卫生监督机构，在辖区内依法开展食品安全信息报告、职业卫生咨询指导、饮用水卫生安全、学校卫生、非法行医和非法采供血信息反馈报告等工作，并接受卫生监督机构的业务指导</a:t>
            </a:r>
            <a:r>
              <a:rPr lang="zh-CN" altLang="en-US" sz="2800" b="1" dirty="0" smtClean="0">
                <a:solidFill>
                  <a:srgbClr val="002060"/>
                </a:solidFill>
                <a:latin typeface="仿宋" pitchFamily="49" charset="-122"/>
                <a:ea typeface="仿宋" pitchFamily="49" charset="-122"/>
              </a:rPr>
              <a:t>。</a:t>
            </a:r>
            <a:r>
              <a:rPr lang="en-US" altLang="zh-CN" sz="2800" b="1" dirty="0">
                <a:solidFill>
                  <a:srgbClr val="002060"/>
                </a:solidFill>
                <a:latin typeface="仿宋" pitchFamily="49" charset="-122"/>
                <a:ea typeface="仿宋" pitchFamily="49" charset="-122"/>
              </a:rPr>
              <a:t>14</a:t>
            </a:r>
            <a:r>
              <a:rPr lang="zh-CN" altLang="en-US" sz="2800" b="1" dirty="0">
                <a:solidFill>
                  <a:srgbClr val="002060"/>
                </a:solidFill>
                <a:latin typeface="仿宋" pitchFamily="49" charset="-122"/>
                <a:ea typeface="仿宋" pitchFamily="49" charset="-122"/>
              </a:rPr>
              <a:t>项免费国家基本公共卫生服务之一。</a:t>
            </a:r>
            <a:endParaRPr lang="en-US" altLang="zh-CN" sz="2800" b="1" dirty="0">
              <a:solidFill>
                <a:srgbClr val="002060"/>
              </a:solidFill>
              <a:latin typeface="仿宋" pitchFamily="49" charset="-122"/>
              <a:ea typeface="仿宋"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b="0" dirty="0" smtClean="0">
                <a:solidFill>
                  <a:srgbClr val="FF0000"/>
                </a:solidFill>
                <a:latin typeface="+mj-ea"/>
                <a:ea typeface="+mj-ea"/>
              </a:rPr>
              <a:t>二、职责任务</a:t>
            </a:r>
            <a:endParaRPr lang="zh-CN" altLang="en-US" sz="3600" b="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404664"/>
            <a:ext cx="936104" cy="936104"/>
          </a:xfrm>
          <a:prstGeom prst="rect">
            <a:avLst/>
          </a:prstGeom>
          <a:noFill/>
          <a:ln w="9525">
            <a:noFill/>
            <a:miter lim="800000"/>
            <a:headEnd/>
            <a:tailEnd/>
          </a:ln>
        </p:spPr>
      </p:pic>
    </p:spTree>
    <p:extLst>
      <p:ext uri="{BB962C8B-B14F-4D97-AF65-F5344CB8AC3E}">
        <p14:creationId xmlns:p14="http://schemas.microsoft.com/office/powerpoint/2010/main" xmlns="" val="2329986130"/>
      </p:ext>
    </p:extLst>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268760"/>
            <a:ext cx="8568952" cy="5328592"/>
          </a:xfrm>
        </p:spPr>
        <p:txBody>
          <a:bodyPr>
            <a:normAutofit fontScale="92500" lnSpcReduction="10000"/>
          </a:bodyPr>
          <a:lstStyle/>
          <a:p>
            <a:pPr>
              <a:buClr>
                <a:schemeClr val="accent2"/>
              </a:buClr>
              <a:buFont typeface="Wingdings" pitchFamily="2" charset="2"/>
              <a:buChar char="n"/>
            </a:pPr>
            <a:r>
              <a:rPr lang="zh-CN" altLang="en-US" sz="3900" b="1" dirty="0" smtClean="0">
                <a:solidFill>
                  <a:srgbClr val="002060"/>
                </a:solidFill>
              </a:rPr>
              <a:t>主要工作指标</a:t>
            </a:r>
            <a:endParaRPr lang="en-US" altLang="zh-CN" sz="3900" b="1" dirty="0" smtClean="0">
              <a:solidFill>
                <a:srgbClr val="002060"/>
              </a:solidFill>
            </a:endParaRPr>
          </a:p>
          <a:p>
            <a:pPr marL="109728" indent="0">
              <a:buClr>
                <a:schemeClr val="accent2"/>
              </a:buClr>
              <a:buFont typeface="Wingdings" pitchFamily="2" charset="2"/>
              <a:buChar char="Ø"/>
            </a:pPr>
            <a:r>
              <a:rPr lang="zh-CN" altLang="en-US" sz="3500" b="1" dirty="0" smtClean="0">
                <a:solidFill>
                  <a:srgbClr val="0070C0"/>
                </a:solidFill>
                <a:latin typeface="仿宋" panose="02010609060101010101" pitchFamily="49" charset="-122"/>
                <a:ea typeface="仿宋" panose="02010609060101010101" pitchFamily="49" charset="-122"/>
              </a:rPr>
              <a:t>职业病危害信息报告率</a:t>
            </a:r>
            <a:r>
              <a:rPr lang="en-US" altLang="zh-CN" sz="3500" b="1" dirty="0" smtClean="0">
                <a:latin typeface="仿宋" panose="02010609060101010101" pitchFamily="49" charset="-122"/>
                <a:ea typeface="仿宋" panose="02010609060101010101" pitchFamily="49" charset="-122"/>
              </a:rPr>
              <a:t>=</a:t>
            </a:r>
            <a:r>
              <a:rPr lang="zh-CN" altLang="en-US" sz="3500" b="1" dirty="0" smtClean="0">
                <a:latin typeface="仿宋" panose="02010609060101010101" pitchFamily="49" charset="-122"/>
                <a:ea typeface="仿宋" panose="02010609060101010101" pitchFamily="49" charset="-122"/>
              </a:rPr>
              <a:t>报告的事件或线索次数</a:t>
            </a:r>
            <a:r>
              <a:rPr lang="en-US" altLang="zh-CN" sz="3500" b="1" dirty="0" smtClean="0">
                <a:latin typeface="仿宋" panose="02010609060101010101" pitchFamily="49" charset="-122"/>
                <a:ea typeface="仿宋" panose="02010609060101010101" pitchFamily="49" charset="-122"/>
              </a:rPr>
              <a:t>/</a:t>
            </a:r>
            <a:r>
              <a:rPr lang="zh-CN" altLang="en-US" sz="3500" b="1" dirty="0" smtClean="0">
                <a:latin typeface="仿宋" panose="02010609060101010101" pitchFamily="49" charset="-122"/>
                <a:ea typeface="仿宋" panose="02010609060101010101" pitchFamily="49" charset="-122"/>
              </a:rPr>
              <a:t>发现的事件或线索次数</a:t>
            </a:r>
            <a:r>
              <a:rPr lang="en-US" altLang="zh-CN" sz="3500" b="1" dirty="0" smtClean="0">
                <a:latin typeface="仿宋" panose="02010609060101010101" pitchFamily="49" charset="-122"/>
                <a:ea typeface="仿宋" panose="02010609060101010101" pitchFamily="49" charset="-122"/>
              </a:rPr>
              <a:t>×100%</a:t>
            </a:r>
            <a:r>
              <a:rPr lang="zh-CN" altLang="en-US" sz="3500" b="1" dirty="0" smtClean="0">
                <a:latin typeface="仿宋" panose="02010609060101010101" pitchFamily="49" charset="-122"/>
                <a:ea typeface="仿宋" panose="02010609060101010101" pitchFamily="49" charset="-122"/>
              </a:rPr>
              <a:t>。</a:t>
            </a:r>
          </a:p>
          <a:p>
            <a:pPr marL="109728" indent="0">
              <a:buClr>
                <a:schemeClr val="accent2"/>
              </a:buClr>
              <a:buNone/>
            </a:pPr>
            <a:r>
              <a:rPr lang="zh-CN" altLang="en-US" sz="3500" b="1" dirty="0" smtClean="0">
                <a:latin typeface="仿宋" panose="02010609060101010101" pitchFamily="49" charset="-122"/>
                <a:ea typeface="仿宋" panose="02010609060101010101" pitchFamily="49" charset="-122"/>
              </a:rPr>
              <a:t>报告的事件或线索包括以下内容：辖区内用人单位的违法相关信息、工作场所异常情况等。</a:t>
            </a:r>
          </a:p>
          <a:p>
            <a:pPr marL="109728" indent="0">
              <a:buClr>
                <a:schemeClr val="accent2"/>
              </a:buClr>
              <a:buFont typeface="Wingdings" pitchFamily="2" charset="2"/>
              <a:buChar char="Ø"/>
            </a:pPr>
            <a:r>
              <a:rPr lang="zh-CN" altLang="en-US" sz="3500" b="1" dirty="0" smtClean="0">
                <a:solidFill>
                  <a:srgbClr val="0070C0"/>
                </a:solidFill>
                <a:latin typeface="仿宋" panose="02010609060101010101" pitchFamily="49" charset="-122"/>
                <a:ea typeface="仿宋" panose="02010609060101010101" pitchFamily="49" charset="-122"/>
              </a:rPr>
              <a:t>开展巡查次数</a:t>
            </a:r>
            <a:r>
              <a:rPr lang="zh-CN" altLang="en-US" sz="3500" b="1" dirty="0" smtClean="0">
                <a:latin typeface="仿宋" panose="02010609060101010101" pitchFamily="49" charset="-122"/>
                <a:ea typeface="仿宋" panose="02010609060101010101" pitchFamily="49" charset="-122"/>
              </a:rPr>
              <a:t>：</a:t>
            </a:r>
            <a:r>
              <a:rPr lang="zh-CN" altLang="en-US" sz="3500" b="1" dirty="0" smtClean="0">
                <a:solidFill>
                  <a:srgbClr val="FF0000"/>
                </a:solidFill>
                <a:latin typeface="仿宋" panose="02010609060101010101" pitchFamily="49" charset="-122"/>
                <a:ea typeface="仿宋" panose="02010609060101010101" pitchFamily="49" charset="-122"/>
              </a:rPr>
              <a:t>每半年</a:t>
            </a:r>
            <a:r>
              <a:rPr lang="zh-CN" altLang="en-US" sz="3500" b="1" dirty="0" smtClean="0">
                <a:latin typeface="仿宋" panose="02010609060101010101" pitchFamily="49" charset="-122"/>
                <a:ea typeface="仿宋" panose="02010609060101010101" pitchFamily="49" charset="-122"/>
              </a:rPr>
              <a:t>至少开展一次巡查工作，有条件的地区可根据实际情况增加巡查次数。</a:t>
            </a:r>
          </a:p>
          <a:p>
            <a:pPr marL="109728" indent="0">
              <a:buClr>
                <a:schemeClr val="accent2"/>
              </a:buClr>
              <a:buFont typeface="Wingdings" pitchFamily="2" charset="2"/>
              <a:buChar char="Ø"/>
            </a:pPr>
            <a:r>
              <a:rPr lang="zh-CN" altLang="en-US" sz="3500" b="1" dirty="0" smtClean="0">
                <a:solidFill>
                  <a:srgbClr val="0070C0"/>
                </a:solidFill>
                <a:latin typeface="仿宋" panose="02010609060101010101" pitchFamily="49" charset="-122"/>
                <a:ea typeface="仿宋" panose="02010609060101010101" pitchFamily="49" charset="-122"/>
              </a:rPr>
              <a:t>记录及报告</a:t>
            </a:r>
            <a:r>
              <a:rPr lang="zh-CN" altLang="en-US" sz="3500" b="1" dirty="0" smtClean="0">
                <a:latin typeface="仿宋" panose="02010609060101010101" pitchFamily="49" charset="-122"/>
                <a:ea typeface="仿宋" panose="02010609060101010101" pitchFamily="49" charset="-122"/>
              </a:rPr>
              <a:t>：开展巡查工作应当填写相关工作表，做到及时、真实、准确；需要报告的信息要及时上报。</a:t>
            </a:r>
            <a:endParaRPr lang="zh-CN" altLang="en-US" sz="3500" b="1" dirty="0">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a:solidFill>
                  <a:srgbClr val="FF0000"/>
                </a:solidFill>
                <a:latin typeface="+mj-ea"/>
                <a:ea typeface="+mj-ea"/>
              </a:rPr>
              <a:t>四</a:t>
            </a:r>
            <a:r>
              <a:rPr lang="zh-CN" altLang="en-US" sz="3600" dirty="0" smtClean="0">
                <a:solidFill>
                  <a:srgbClr val="FF0000"/>
                </a:solidFill>
                <a:latin typeface="+mj-ea"/>
                <a:ea typeface="+mj-ea"/>
              </a:rPr>
              <a:t>、监督协管服务工作要求</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957069314"/>
      </p:ext>
    </p:extLst>
  </p:cSld>
  <p:clrMapOvr>
    <a:masterClrMapping/>
  </p:clrMapOvr>
  <p:transition>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268760"/>
            <a:ext cx="8568952" cy="5328592"/>
          </a:xfrm>
        </p:spPr>
        <p:txBody>
          <a:bodyPr>
            <a:normAutofit/>
          </a:bodyPr>
          <a:lstStyle/>
          <a:p>
            <a:pPr>
              <a:buClr>
                <a:schemeClr val="accent2"/>
              </a:buClr>
              <a:buFont typeface="Wingdings" pitchFamily="2" charset="2"/>
              <a:buChar char="n"/>
            </a:pPr>
            <a:r>
              <a:rPr lang="zh-CN" altLang="en-US" sz="3900" b="1" dirty="0" smtClean="0">
                <a:solidFill>
                  <a:srgbClr val="002060"/>
                </a:solidFill>
              </a:rPr>
              <a:t>工作要求</a:t>
            </a:r>
            <a:endParaRPr lang="en-US" altLang="zh-CN" sz="3900" b="1" dirty="0" smtClean="0">
              <a:solidFill>
                <a:srgbClr val="002060"/>
              </a:solidFill>
            </a:endParaRPr>
          </a:p>
          <a:p>
            <a:pPr marL="109728" indent="0">
              <a:buClr>
                <a:schemeClr val="accent2"/>
              </a:buClr>
              <a:buFont typeface="Wingdings" pitchFamily="2" charset="2"/>
              <a:buChar char="Ø"/>
            </a:pPr>
            <a:r>
              <a:rPr lang="zh-CN" altLang="en-US" sz="2800" b="1" dirty="0" smtClean="0">
                <a:solidFill>
                  <a:srgbClr val="0070C0"/>
                </a:solidFill>
                <a:latin typeface="仿宋" panose="02010609060101010101" pitchFamily="49" charset="-122"/>
                <a:ea typeface="仿宋" panose="02010609060101010101" pitchFamily="49" charset="-122"/>
              </a:rPr>
              <a:t>县（区）级卫生健康行政部门要加强职业卫生监督协管队伍建设；</a:t>
            </a:r>
            <a:endParaRPr lang="en-US" altLang="zh-CN" sz="2800" b="1" dirty="0" smtClean="0">
              <a:solidFill>
                <a:srgbClr val="0070C0"/>
              </a:solidFill>
              <a:latin typeface="仿宋" panose="02010609060101010101" pitchFamily="49" charset="-122"/>
              <a:ea typeface="仿宋" panose="02010609060101010101" pitchFamily="49" charset="-122"/>
            </a:endParaRPr>
          </a:p>
          <a:p>
            <a:pPr marL="109728" indent="0">
              <a:buClr>
                <a:schemeClr val="accent2"/>
              </a:buClr>
              <a:buFont typeface="Wingdings" pitchFamily="2" charset="2"/>
              <a:buChar char="Ø"/>
            </a:pPr>
            <a:r>
              <a:rPr lang="zh-CN" altLang="en-US" sz="2800" b="1" dirty="0" smtClean="0">
                <a:solidFill>
                  <a:srgbClr val="0070C0"/>
                </a:solidFill>
                <a:latin typeface="仿宋" panose="02010609060101010101" pitchFamily="49" charset="-122"/>
                <a:ea typeface="仿宋" panose="02010609060101010101" pitchFamily="49" charset="-122"/>
              </a:rPr>
              <a:t>协管员配备数量：与辖区内职责任务相匹配</a:t>
            </a:r>
            <a:endParaRPr lang="en-US" altLang="zh-CN" sz="2800" b="1" dirty="0" smtClean="0">
              <a:solidFill>
                <a:srgbClr val="0070C0"/>
              </a:solidFill>
              <a:latin typeface="仿宋" panose="02010609060101010101" pitchFamily="49" charset="-122"/>
              <a:ea typeface="仿宋" panose="02010609060101010101" pitchFamily="49" charset="-122"/>
            </a:endParaRPr>
          </a:p>
          <a:p>
            <a:pPr marL="109728" indent="0">
              <a:buClr>
                <a:schemeClr val="accent2"/>
              </a:buClr>
              <a:buNone/>
            </a:pPr>
            <a:r>
              <a:rPr lang="en-US" altLang="zh-CN" sz="2800" b="1" dirty="0" smtClean="0">
                <a:solidFill>
                  <a:srgbClr val="0070C0"/>
                </a:solidFill>
                <a:latin typeface="仿宋" panose="02010609060101010101" pitchFamily="49" charset="-122"/>
                <a:ea typeface="仿宋" panose="02010609060101010101" pitchFamily="49" charset="-122"/>
              </a:rPr>
              <a:t>1</a:t>
            </a:r>
            <a:r>
              <a:rPr lang="zh-CN" altLang="en-US" sz="2800" b="1" dirty="0" smtClean="0">
                <a:solidFill>
                  <a:srgbClr val="0070C0"/>
                </a:solidFill>
                <a:latin typeface="仿宋" panose="02010609060101010101" pitchFamily="49" charset="-122"/>
                <a:ea typeface="仿宋" panose="02010609060101010101" pitchFamily="49" charset="-122"/>
              </a:rPr>
              <a:t>、有条件的地方可以采取乡聘村用的方式，将计生专干、村医等人员纳入协管队伍；</a:t>
            </a:r>
            <a:endParaRPr lang="en-US" altLang="zh-CN" sz="2800" b="1" dirty="0" smtClean="0">
              <a:solidFill>
                <a:srgbClr val="0070C0"/>
              </a:solidFill>
              <a:latin typeface="仿宋" panose="02010609060101010101" pitchFamily="49" charset="-122"/>
              <a:ea typeface="仿宋" panose="02010609060101010101" pitchFamily="49" charset="-122"/>
            </a:endParaRPr>
          </a:p>
          <a:p>
            <a:pPr marL="109728" indent="0">
              <a:buClr>
                <a:schemeClr val="accent2"/>
              </a:buClr>
              <a:buNone/>
            </a:pPr>
            <a:r>
              <a:rPr lang="en-US" altLang="zh-CN" sz="2800" b="1" dirty="0" smtClean="0">
                <a:solidFill>
                  <a:srgbClr val="0070C0"/>
                </a:solidFill>
                <a:latin typeface="仿宋" panose="02010609060101010101" pitchFamily="49" charset="-122"/>
                <a:ea typeface="仿宋" panose="02010609060101010101" pitchFamily="49" charset="-122"/>
              </a:rPr>
              <a:t>2</a:t>
            </a:r>
            <a:r>
              <a:rPr lang="zh-CN" altLang="en-US" sz="2800" b="1" dirty="0" smtClean="0">
                <a:solidFill>
                  <a:srgbClr val="0070C0"/>
                </a:solidFill>
                <a:latin typeface="仿宋" panose="02010609060101010101" pitchFamily="49" charset="-122"/>
                <a:ea typeface="仿宋" panose="02010609060101010101" pitchFamily="49" charset="-122"/>
              </a:rPr>
              <a:t>、各地乡镇政府（街道办）中承担职业卫生监督执法任务的安全生产执法人员（专职安全员）也可纳入，具体工作内容、工作方式可按当地政策执行。</a:t>
            </a:r>
            <a:endParaRPr lang="en-US" altLang="zh-CN" sz="2800" b="1" dirty="0" smtClean="0">
              <a:solidFill>
                <a:srgbClr val="0070C0"/>
              </a:solidFill>
              <a:latin typeface="仿宋" panose="02010609060101010101" pitchFamily="49" charset="-122"/>
              <a:ea typeface="仿宋" panose="02010609060101010101" pitchFamily="49" charset="-122"/>
            </a:endParaRPr>
          </a:p>
          <a:p>
            <a:pPr marL="109728" indent="0">
              <a:buClr>
                <a:schemeClr val="accent2"/>
              </a:buClr>
              <a:buFont typeface="Wingdings" pitchFamily="2" charset="2"/>
              <a:buChar char="Ø"/>
            </a:pPr>
            <a:endParaRPr lang="zh-CN" altLang="en-US" sz="3500" b="1" dirty="0">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a:solidFill>
                  <a:srgbClr val="FF0000"/>
                </a:solidFill>
                <a:latin typeface="+mj-ea"/>
                <a:ea typeface="+mj-ea"/>
              </a:rPr>
              <a:t>四</a:t>
            </a:r>
            <a:r>
              <a:rPr lang="zh-CN" altLang="en-US" sz="3600" dirty="0" smtClean="0">
                <a:solidFill>
                  <a:srgbClr val="FF0000"/>
                </a:solidFill>
                <a:latin typeface="+mj-ea"/>
                <a:ea typeface="+mj-ea"/>
              </a:rPr>
              <a:t>、监督协管服务工作要求</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957069314"/>
      </p:ext>
    </p:extLst>
  </p:cSld>
  <p:clrMapOvr>
    <a:masterClrMapping/>
  </p:clrMapOvr>
  <p:transition>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268760"/>
            <a:ext cx="8568952" cy="5328592"/>
          </a:xfrm>
        </p:spPr>
        <p:txBody>
          <a:bodyPr>
            <a:normAutofit fontScale="85000" lnSpcReduction="20000"/>
          </a:bodyPr>
          <a:lstStyle/>
          <a:p>
            <a:pPr>
              <a:buClr>
                <a:schemeClr val="accent2"/>
              </a:buClr>
              <a:buFont typeface="Wingdings" pitchFamily="2" charset="2"/>
              <a:buChar char="n"/>
            </a:pPr>
            <a:r>
              <a:rPr lang="zh-CN" altLang="en-US" sz="3900" b="1" dirty="0" smtClean="0">
                <a:solidFill>
                  <a:srgbClr val="002060"/>
                </a:solidFill>
              </a:rPr>
              <a:t>工作要求</a:t>
            </a:r>
            <a:endParaRPr lang="en-US" altLang="zh-CN" sz="3900" b="1" dirty="0" smtClean="0">
              <a:solidFill>
                <a:srgbClr val="002060"/>
              </a:solidFill>
            </a:endParaRPr>
          </a:p>
          <a:p>
            <a:pPr marL="109728" indent="0">
              <a:buClr>
                <a:schemeClr val="accent2"/>
              </a:buClr>
              <a:buFont typeface="Wingdings" pitchFamily="2" charset="2"/>
              <a:buChar char="Ø"/>
            </a:pPr>
            <a:r>
              <a:rPr lang="zh-CN" altLang="en-US" sz="3500" b="1" dirty="0" smtClean="0">
                <a:solidFill>
                  <a:srgbClr val="0070C0"/>
                </a:solidFill>
                <a:latin typeface="仿宋" panose="02010609060101010101" pitchFamily="49" charset="-122"/>
                <a:ea typeface="仿宋" panose="02010609060101010101" pitchFamily="49" charset="-122"/>
              </a:rPr>
              <a:t>实行网格化管理，县（区）卫生计生监督执法机构要采用在乡镇、社区设派出机构或派 出人员等多种方式，加强对基层开展卫生监督协管的指导、培训并参与考核评估，确保完成职业卫生监督协管工作任务。</a:t>
            </a:r>
            <a:endParaRPr lang="en-US" altLang="zh-CN" sz="3500" b="1" dirty="0" smtClean="0">
              <a:solidFill>
                <a:srgbClr val="0070C0"/>
              </a:solidFill>
              <a:latin typeface="仿宋" panose="02010609060101010101" pitchFamily="49" charset="-122"/>
              <a:ea typeface="仿宋" panose="02010609060101010101" pitchFamily="49" charset="-122"/>
            </a:endParaRPr>
          </a:p>
          <a:p>
            <a:pPr marL="109728" indent="0">
              <a:buClr>
                <a:schemeClr val="accent2"/>
              </a:buClr>
              <a:buFont typeface="Wingdings" pitchFamily="2" charset="2"/>
              <a:buChar char="Ø"/>
            </a:pPr>
            <a:r>
              <a:rPr lang="zh-CN" altLang="en-US" sz="3500" b="1" dirty="0" smtClean="0">
                <a:solidFill>
                  <a:srgbClr val="0070C0"/>
                </a:solidFill>
                <a:latin typeface="仿宋" panose="02010609060101010101" pitchFamily="49" charset="-122"/>
                <a:ea typeface="仿宋" panose="02010609060101010101" pitchFamily="49" charset="-122"/>
              </a:rPr>
              <a:t>乡镇卫生院、社区卫生服务中心要建立健全卫生监督协管服务有关工作制度，配备专（兼）职人员负责监督协管服务工作，明确责任分工。</a:t>
            </a:r>
            <a:endParaRPr lang="en-US" altLang="zh-CN" sz="3500" b="1" dirty="0" smtClean="0">
              <a:solidFill>
                <a:srgbClr val="0070C0"/>
              </a:solidFill>
              <a:latin typeface="仿宋" panose="02010609060101010101" pitchFamily="49" charset="-122"/>
              <a:ea typeface="仿宋" panose="02010609060101010101" pitchFamily="49" charset="-122"/>
            </a:endParaRPr>
          </a:p>
          <a:p>
            <a:pPr marL="109728" indent="0">
              <a:buClr>
                <a:schemeClr val="accent2"/>
              </a:buClr>
              <a:buFont typeface="Wingdings" pitchFamily="2" charset="2"/>
              <a:buChar char="Ø"/>
            </a:pPr>
            <a:r>
              <a:rPr lang="zh-CN" altLang="en-US" sz="3500" b="1" dirty="0" smtClean="0">
                <a:solidFill>
                  <a:srgbClr val="0070C0"/>
                </a:solidFill>
                <a:latin typeface="仿宋" panose="02010609060101010101" pitchFamily="49" charset="-122"/>
                <a:ea typeface="仿宋" panose="02010609060101010101" pitchFamily="49" charset="-122"/>
              </a:rPr>
              <a:t>承担职业卫生监督协管工作的人员，要按照法律法规和服务技术规范等要求，认真做好职业卫生监督协管相关工作表的填写及信息报送，重要情况立即报告。</a:t>
            </a:r>
            <a:endParaRPr lang="en-US" altLang="zh-CN" sz="3500" b="1" dirty="0" smtClean="0">
              <a:solidFill>
                <a:srgbClr val="0070C0"/>
              </a:solidFill>
              <a:latin typeface="仿宋" panose="02010609060101010101" pitchFamily="49" charset="-122"/>
              <a:ea typeface="仿宋" panose="02010609060101010101" pitchFamily="49" charset="-122"/>
            </a:endParaRPr>
          </a:p>
          <a:p>
            <a:pPr marL="109728" indent="0">
              <a:buClr>
                <a:schemeClr val="accent2"/>
              </a:buClr>
              <a:buFont typeface="Wingdings" pitchFamily="2" charset="2"/>
              <a:buChar char="Ø"/>
            </a:pPr>
            <a:endParaRPr lang="zh-CN" altLang="en-US" sz="3500" b="1" dirty="0">
              <a:latin typeface="仿宋" panose="02010609060101010101" pitchFamily="49" charset="-122"/>
              <a:ea typeface="仿宋" panose="02010609060101010101"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dirty="0">
                <a:solidFill>
                  <a:srgbClr val="FF0000"/>
                </a:solidFill>
                <a:latin typeface="+mj-ea"/>
                <a:ea typeface="+mj-ea"/>
              </a:rPr>
              <a:t>四</a:t>
            </a:r>
            <a:r>
              <a:rPr lang="zh-CN" altLang="en-US" sz="3600" dirty="0" smtClean="0">
                <a:solidFill>
                  <a:srgbClr val="FF0000"/>
                </a:solidFill>
                <a:latin typeface="+mj-ea"/>
                <a:ea typeface="+mj-ea"/>
              </a:rPr>
              <a:t>、监督协管服务工作要求</a:t>
            </a:r>
            <a:endParaRPr lang="zh-CN" altLang="en-US" sz="360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224644"/>
            <a:ext cx="936104" cy="936104"/>
          </a:xfrm>
          <a:prstGeom prst="rect">
            <a:avLst/>
          </a:prstGeom>
          <a:noFill/>
          <a:ln w="9525">
            <a:noFill/>
            <a:miter lim="800000"/>
            <a:headEnd/>
            <a:tailEnd/>
          </a:ln>
        </p:spPr>
      </p:pic>
    </p:spTree>
    <p:extLst>
      <p:ext uri="{BB962C8B-B14F-4D97-AF65-F5344CB8AC3E}">
        <p14:creationId xmlns:p14="http://schemas.microsoft.com/office/powerpoint/2010/main" xmlns="" val="957069314"/>
      </p:ext>
    </p:extLst>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just"/>
            <a:endParaRPr lang="en-US" altLang="zh-CN" dirty="0" smtClean="0"/>
          </a:p>
          <a:p>
            <a:pPr algn="just"/>
            <a:endParaRPr lang="en-US" altLang="zh-CN" dirty="0" smtClean="0"/>
          </a:p>
          <a:p>
            <a:pPr algn="just"/>
            <a:endParaRPr lang="en-US" altLang="zh-CN" dirty="0" smtClean="0"/>
          </a:p>
          <a:p>
            <a:pPr marL="109728" indent="0" algn="ctr">
              <a:buNone/>
            </a:pPr>
            <a:endParaRPr lang="zh-CN" altLang="en-US" sz="4000" dirty="0"/>
          </a:p>
        </p:txBody>
      </p:sp>
      <p:sp>
        <p:nvSpPr>
          <p:cNvPr id="3" name="标题 2"/>
          <p:cNvSpPr>
            <a:spLocks noGrp="1"/>
          </p:cNvSpPr>
          <p:nvPr>
            <p:ph type="title"/>
          </p:nvPr>
        </p:nvSpPr>
        <p:spPr/>
        <p:txBody>
          <a:bodyPr/>
          <a:lstStyle/>
          <a:p>
            <a:endParaRPr lang="zh-CN" altLang="en-US" dirty="0"/>
          </a:p>
        </p:txBody>
      </p:sp>
      <p:pic>
        <p:nvPicPr>
          <p:cNvPr id="4" name="Picture 4" descr="jdbblue"/>
          <p:cNvPicPr>
            <a:picLocks noChangeAspect="1" noChangeArrowheads="1"/>
          </p:cNvPicPr>
          <p:nvPr/>
        </p:nvPicPr>
        <p:blipFill>
          <a:blip r:embed="rId3" cstate="print"/>
          <a:srcRect/>
          <a:stretch>
            <a:fillRect/>
          </a:stretch>
        </p:blipFill>
        <p:spPr bwMode="auto">
          <a:xfrm>
            <a:off x="251520" y="224644"/>
            <a:ext cx="936104" cy="936104"/>
          </a:xfrm>
          <a:prstGeom prst="rect">
            <a:avLst/>
          </a:prstGeom>
          <a:noFill/>
          <a:ln w="9525">
            <a:noFill/>
            <a:miter lim="800000"/>
            <a:headEnd/>
            <a:tailEnd/>
          </a:ln>
        </p:spPr>
      </p:pic>
      <p:pic>
        <p:nvPicPr>
          <p:cNvPr id="7" name="图片 6"/>
          <p:cNvPicPr>
            <a:picLocks noChangeAspect="1"/>
          </p:cNvPicPr>
          <p:nvPr/>
        </p:nvPicPr>
        <p:blipFill>
          <a:blip r:embed="rId4" cstate="print"/>
          <a:stretch>
            <a:fillRect/>
          </a:stretch>
        </p:blipFill>
        <p:spPr>
          <a:xfrm>
            <a:off x="2699792" y="1922906"/>
            <a:ext cx="3816424" cy="3012188"/>
          </a:xfrm>
          <a:prstGeom prst="rect">
            <a:avLst/>
          </a:prstGeom>
        </p:spPr>
      </p:pic>
      <p:sp>
        <p:nvSpPr>
          <p:cNvPr id="8" name="矩形 7"/>
          <p:cNvSpPr/>
          <p:nvPr/>
        </p:nvSpPr>
        <p:spPr>
          <a:xfrm>
            <a:off x="2411760" y="5296894"/>
            <a:ext cx="3877985" cy="830997"/>
          </a:xfrm>
          <a:prstGeom prst="rect">
            <a:avLst/>
          </a:prstGeom>
        </p:spPr>
        <p:txBody>
          <a:bodyPr wrap="none">
            <a:spAutoFit/>
          </a:bodyPr>
          <a:lstStyle/>
          <a:p>
            <a:r>
              <a:rPr lang="zh-CN" altLang="en-US" sz="4800" dirty="0">
                <a:solidFill>
                  <a:srgbClr val="00009B"/>
                </a:solidFill>
                <a:latin typeface="华文隶书" panose="02010800040101010101" pitchFamily="2" charset="-122"/>
                <a:ea typeface="华文隶书" panose="02010800040101010101" pitchFamily="2" charset="-122"/>
              </a:rPr>
              <a:t>请批评指正！</a:t>
            </a:r>
            <a:endParaRPr lang="zh-CN" altLang="en-US" dirty="0"/>
          </a:p>
        </p:txBody>
      </p:sp>
      <p:sp>
        <p:nvSpPr>
          <p:cNvPr id="9" name="矩形 8"/>
          <p:cNvSpPr/>
          <p:nvPr/>
        </p:nvSpPr>
        <p:spPr>
          <a:xfrm>
            <a:off x="3923928" y="4113284"/>
            <a:ext cx="1627369" cy="830997"/>
          </a:xfrm>
          <a:prstGeom prst="rect">
            <a:avLst/>
          </a:prstGeom>
        </p:spPr>
        <p:txBody>
          <a:bodyPr wrap="none">
            <a:spAutoFit/>
          </a:bodyPr>
          <a:lstStyle/>
          <a:p>
            <a:r>
              <a:rPr lang="zh-CN" altLang="en-US" sz="4800" dirty="0">
                <a:solidFill>
                  <a:srgbClr val="FF0000"/>
                </a:solidFill>
                <a:latin typeface="华文行楷" panose="02010800040101010101" pitchFamily="2" charset="-122"/>
                <a:ea typeface="华文行楷" panose="02010800040101010101" pitchFamily="2" charset="-122"/>
              </a:rPr>
              <a:t>谢谢</a:t>
            </a:r>
            <a:r>
              <a:rPr lang="en-US" altLang="zh-CN" sz="4800" dirty="0">
                <a:solidFill>
                  <a:srgbClr val="FF0000"/>
                </a:solidFill>
                <a:latin typeface="华文行楷" panose="02010800040101010101" pitchFamily="2" charset="-122"/>
                <a:ea typeface="华文行楷" panose="02010800040101010101" pitchFamily="2" charset="-122"/>
              </a:rPr>
              <a:t>!</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340768"/>
            <a:ext cx="8892480" cy="5328592"/>
          </a:xfrm>
        </p:spPr>
        <p:txBody>
          <a:bodyPr>
            <a:noAutofit/>
          </a:bodyPr>
          <a:lstStyle/>
          <a:p>
            <a:pPr>
              <a:buFont typeface="Wingdings" pitchFamily="2" charset="2"/>
              <a:buChar char="Ø"/>
            </a:pPr>
            <a:r>
              <a:rPr lang="zh-CN" altLang="en-US" sz="2800" b="1" dirty="0">
                <a:solidFill>
                  <a:srgbClr val="FF0000"/>
                </a:solidFill>
                <a:latin typeface="仿宋" pitchFamily="49" charset="-122"/>
                <a:ea typeface="仿宋" pitchFamily="49" charset="-122"/>
              </a:rPr>
              <a:t>卫生监督协管服务内容包括</a:t>
            </a:r>
            <a:r>
              <a:rPr lang="zh-CN" altLang="en-US" sz="2800" b="1" dirty="0">
                <a:solidFill>
                  <a:srgbClr val="002060"/>
                </a:solidFill>
                <a:latin typeface="仿宋" pitchFamily="49" charset="-122"/>
                <a:ea typeface="仿宋" pitchFamily="49" charset="-122"/>
              </a:rPr>
              <a:t>：①定期进行卫生巡查，发现或怀疑有食物中毒、食源性疾病、食品污染等对人体健康造成危害或可能造成危害的线索和健康事件；发现农村集中式供水、城市二次供水和学校供水异常情况，以及可疑传染病患者和非法行医、非法采供血液等相关信息，及时报告有关部门并协助调查。②发现从事接触或可能接触危害因素的服务对象，对其开展职业病防治宣传教育、咨询、指导。③开展食品安全、饮水安全、职业病防治等法律法规与卫生知识宣传，协助对相关从业人员进行培训。</a:t>
            </a:r>
            <a:endParaRPr lang="en-US" altLang="zh-CN" sz="2800" b="1" dirty="0">
              <a:solidFill>
                <a:srgbClr val="002060"/>
              </a:solidFill>
              <a:latin typeface="仿宋" pitchFamily="49" charset="-122"/>
              <a:ea typeface="仿宋"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b="0" dirty="0" smtClean="0">
                <a:solidFill>
                  <a:srgbClr val="FF0000"/>
                </a:solidFill>
                <a:latin typeface="+mj-ea"/>
                <a:ea typeface="+mj-ea"/>
              </a:rPr>
              <a:t>二、职责任务</a:t>
            </a:r>
            <a:endParaRPr lang="zh-CN" altLang="en-US" sz="3600" b="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404664"/>
            <a:ext cx="936104" cy="936104"/>
          </a:xfrm>
          <a:prstGeom prst="rect">
            <a:avLst/>
          </a:prstGeom>
          <a:noFill/>
          <a:ln w="9525">
            <a:noFill/>
            <a:miter lim="800000"/>
            <a:headEnd/>
            <a:tailEnd/>
          </a:ln>
        </p:spPr>
      </p:pic>
    </p:spTree>
    <p:extLst>
      <p:ext uri="{BB962C8B-B14F-4D97-AF65-F5344CB8AC3E}">
        <p14:creationId xmlns:p14="http://schemas.microsoft.com/office/powerpoint/2010/main" xmlns="" val="1630540652"/>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340768"/>
            <a:ext cx="8892480" cy="5328592"/>
          </a:xfrm>
        </p:spPr>
        <p:txBody>
          <a:bodyPr>
            <a:noAutofit/>
          </a:bodyPr>
          <a:lstStyle/>
          <a:p>
            <a:pPr>
              <a:buFont typeface="Wingdings" pitchFamily="2" charset="2"/>
              <a:buChar char="Ø"/>
            </a:pPr>
            <a:r>
              <a:rPr lang="zh-CN" altLang="en-US" sz="2800" b="1" dirty="0" smtClean="0">
                <a:solidFill>
                  <a:srgbClr val="FF0000"/>
                </a:solidFill>
                <a:latin typeface="仿宋" pitchFamily="49" charset="-122"/>
                <a:ea typeface="仿宋" pitchFamily="49" charset="-122"/>
              </a:rPr>
              <a:t>卫生</a:t>
            </a:r>
            <a:r>
              <a:rPr lang="zh-CN" altLang="en-US" sz="2800" b="1" dirty="0">
                <a:solidFill>
                  <a:srgbClr val="FF0000"/>
                </a:solidFill>
                <a:latin typeface="仿宋" pitchFamily="49" charset="-122"/>
                <a:ea typeface="仿宋" pitchFamily="49" charset="-122"/>
              </a:rPr>
              <a:t>监督</a:t>
            </a:r>
            <a:r>
              <a:rPr lang="zh-CN" altLang="en-US" sz="2800" b="1" dirty="0" smtClean="0">
                <a:solidFill>
                  <a:srgbClr val="FF0000"/>
                </a:solidFill>
                <a:latin typeface="仿宋" pitchFamily="49" charset="-122"/>
                <a:ea typeface="仿宋" pitchFamily="49" charset="-122"/>
              </a:rPr>
              <a:t>协管意义：可以</a:t>
            </a:r>
            <a:r>
              <a:rPr lang="zh-CN" altLang="en-US" sz="2800" b="1" dirty="0">
                <a:solidFill>
                  <a:srgbClr val="FF0000"/>
                </a:solidFill>
                <a:latin typeface="仿宋" pitchFamily="49" charset="-122"/>
                <a:ea typeface="仿宋" pitchFamily="49" charset="-122"/>
              </a:rPr>
              <a:t>解决目前基层卫生监督存在的问题。</a:t>
            </a:r>
            <a:r>
              <a:rPr lang="zh-CN" altLang="en-US" sz="2800" b="1" dirty="0">
                <a:solidFill>
                  <a:srgbClr val="0070C0"/>
                </a:solidFill>
                <a:latin typeface="仿宋" pitchFamily="49" charset="-122"/>
                <a:ea typeface="仿宋" pitchFamily="49" charset="-122"/>
              </a:rPr>
              <a:t>①及早发现各种卫生安全问题与可疑传染病、职业病患者，及早处理隐患，及早救治病人，惠及广大人民群众。②通过卫生宣传，提高城乡居民对卫生法律法规与卫生知识知晓率，提高人民群众的食品安全和疾病防控意识，最大限度地减少突发公共卫生事件的发生，切实为广大群众提供卫生健康保障。③充分发挥卫生监督协管员的前哨作用，通过日常监督、群众举报等方式及时发现违反卫生法规的行为。</a:t>
            </a:r>
            <a:endParaRPr lang="en-US" altLang="zh-CN" sz="2800" b="1" dirty="0">
              <a:solidFill>
                <a:srgbClr val="0070C0"/>
              </a:solidFill>
              <a:latin typeface="仿宋" pitchFamily="49" charset="-122"/>
              <a:ea typeface="仿宋" pitchFamily="49" charset="-122"/>
            </a:endParaRPr>
          </a:p>
        </p:txBody>
      </p:sp>
      <p:sp>
        <p:nvSpPr>
          <p:cNvPr id="3" name="标题 2"/>
          <p:cNvSpPr>
            <a:spLocks noGrp="1"/>
          </p:cNvSpPr>
          <p:nvPr>
            <p:ph type="title"/>
          </p:nvPr>
        </p:nvSpPr>
        <p:spPr>
          <a:xfrm>
            <a:off x="1259632" y="274638"/>
            <a:ext cx="7272808" cy="778098"/>
          </a:xfrm>
        </p:spPr>
        <p:style>
          <a:lnRef idx="2">
            <a:schemeClr val="accent2"/>
          </a:lnRef>
          <a:fillRef idx="1">
            <a:schemeClr val="lt1"/>
          </a:fillRef>
          <a:effectRef idx="0">
            <a:schemeClr val="accent2"/>
          </a:effectRef>
          <a:fontRef idx="minor">
            <a:schemeClr val="dk1"/>
          </a:fontRef>
        </p:style>
        <p:txBody>
          <a:bodyPr>
            <a:normAutofit/>
          </a:bodyPr>
          <a:lstStyle/>
          <a:p>
            <a:pPr lvl="0"/>
            <a:r>
              <a:rPr lang="zh-CN" altLang="en-US" sz="3600" b="0" dirty="0" smtClean="0">
                <a:solidFill>
                  <a:srgbClr val="FF0000"/>
                </a:solidFill>
                <a:latin typeface="+mj-ea"/>
                <a:ea typeface="+mj-ea"/>
              </a:rPr>
              <a:t>二、职责任务</a:t>
            </a:r>
            <a:endParaRPr lang="zh-CN" altLang="en-US" sz="3600" b="0" dirty="0">
              <a:solidFill>
                <a:srgbClr val="FF0000"/>
              </a:solidFill>
              <a:latin typeface="+mj-ea"/>
              <a:ea typeface="+mj-ea"/>
            </a:endParaRPr>
          </a:p>
        </p:txBody>
      </p:sp>
      <p:pic>
        <p:nvPicPr>
          <p:cNvPr id="5" name="Picture 4" descr="jdbblue"/>
          <p:cNvPicPr>
            <a:picLocks noChangeAspect="1" noChangeArrowheads="1"/>
          </p:cNvPicPr>
          <p:nvPr/>
        </p:nvPicPr>
        <p:blipFill>
          <a:blip r:embed="rId2" cstate="print"/>
          <a:srcRect/>
          <a:stretch>
            <a:fillRect/>
          </a:stretch>
        </p:blipFill>
        <p:spPr bwMode="auto">
          <a:xfrm>
            <a:off x="251520" y="404664"/>
            <a:ext cx="936104" cy="936104"/>
          </a:xfrm>
          <a:prstGeom prst="rect">
            <a:avLst/>
          </a:prstGeom>
          <a:noFill/>
          <a:ln w="9525">
            <a:noFill/>
            <a:miter lim="800000"/>
            <a:headEnd/>
            <a:tailEnd/>
          </a:ln>
        </p:spPr>
      </p:pic>
    </p:spTree>
    <p:extLst>
      <p:ext uri="{BB962C8B-B14F-4D97-AF65-F5344CB8AC3E}">
        <p14:creationId xmlns:p14="http://schemas.microsoft.com/office/powerpoint/2010/main" xmlns="" val="423645189"/>
      </p:ext>
    </p:extLst>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3400</TotalTime>
  <Words>5625</Words>
  <Application>Microsoft Office PowerPoint</Application>
  <PresentationFormat>全屏显示(4:3)</PresentationFormat>
  <Paragraphs>481</Paragraphs>
  <Slides>73</Slides>
  <Notes>8</Notes>
  <HiddenSlides>0</HiddenSlides>
  <MMClips>0</MMClips>
  <ScaleCrop>false</ScaleCrop>
  <HeadingPairs>
    <vt:vector size="6" baseType="variant">
      <vt:variant>
        <vt:lpstr>主题</vt:lpstr>
      </vt:variant>
      <vt:variant>
        <vt:i4>2</vt:i4>
      </vt:variant>
      <vt:variant>
        <vt:lpstr>嵌入 OLE 服务器</vt:lpstr>
      </vt:variant>
      <vt:variant>
        <vt:i4>0</vt:i4>
      </vt:variant>
      <vt:variant>
        <vt:lpstr>幻灯片标题</vt:lpstr>
      </vt:variant>
      <vt:variant>
        <vt:i4>73</vt:i4>
      </vt:variant>
    </vt:vector>
  </HeadingPairs>
  <TitlesOfParts>
    <vt:vector size="75" baseType="lpstr">
      <vt:lpstr>聚合</vt:lpstr>
      <vt:lpstr>1_聚合</vt:lpstr>
      <vt:lpstr>《职业卫生监督协管服务技术规范》解读</vt:lpstr>
      <vt:lpstr>幻灯片 2</vt:lpstr>
      <vt:lpstr>一、出台背景</vt:lpstr>
      <vt:lpstr>一、出台背景</vt:lpstr>
      <vt:lpstr>一、出台背景</vt:lpstr>
      <vt:lpstr>一、出台背景</vt:lpstr>
      <vt:lpstr>二、职责任务</vt:lpstr>
      <vt:lpstr>二、职责任务</vt:lpstr>
      <vt:lpstr>二、职责任务</vt:lpstr>
      <vt:lpstr>二、职责任务</vt:lpstr>
      <vt:lpstr>三、主要工作内容-巡查</vt:lpstr>
      <vt:lpstr>三、主要工作内容-巡查</vt:lpstr>
      <vt:lpstr>三、主要工作内容-巡查</vt:lpstr>
      <vt:lpstr>三、主要工作内容-巡查</vt:lpstr>
      <vt:lpstr>三、主要工作内容-巡查</vt:lpstr>
      <vt:lpstr>二、法律法规标准体系</vt:lpstr>
      <vt:lpstr>一、2018年科室工作和党建工作</vt:lpstr>
      <vt:lpstr>三、主要工作内容-巡查</vt:lpstr>
      <vt:lpstr>三、主要工作内容-巡查</vt:lpstr>
      <vt:lpstr>三、主要工作内容-巡查</vt:lpstr>
      <vt:lpstr>三、主要工作内容-巡查</vt:lpstr>
      <vt:lpstr>三、主要工作内容-巡查</vt:lpstr>
      <vt:lpstr>三、主要工作内容-巡查</vt:lpstr>
      <vt:lpstr>三、主要工作内容-巡查</vt:lpstr>
      <vt:lpstr>三、主要工作内容-巡查</vt:lpstr>
      <vt:lpstr>三、主要工作内容-巡查</vt:lpstr>
      <vt:lpstr>三、主要工作内容-巡查</vt:lpstr>
      <vt:lpstr>三、主要工作内容-巡查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三、主要工作内容-协查</vt:lpstr>
      <vt:lpstr>        闭环执法</vt:lpstr>
      <vt:lpstr>三、主要工作内容-信息报告</vt:lpstr>
      <vt:lpstr>三、主要工作内容-信息报告</vt:lpstr>
      <vt:lpstr>三、主要工作内容-其他工作</vt:lpstr>
      <vt:lpstr>三、主要工作内容-其他工作</vt:lpstr>
      <vt:lpstr>四、监督协管服务工作要求</vt:lpstr>
      <vt:lpstr>四、监督协管服务工作要求</vt:lpstr>
      <vt:lpstr>四、监督协管服务工作要求</vt:lpstr>
      <vt:lpstr>幻灯片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2018年述职报告</dc:title>
  <dc:creator>hp</dc:creator>
  <cp:lastModifiedBy>hp</cp:lastModifiedBy>
  <cp:revision>281</cp:revision>
  <dcterms:created xsi:type="dcterms:W3CDTF">2019-01-22T02:27:26Z</dcterms:created>
  <dcterms:modified xsi:type="dcterms:W3CDTF">2019-09-20T02:02:04Z</dcterms:modified>
</cp:coreProperties>
</file>